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88163" cy="100203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pPr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 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a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24944"/>
            <a:ext cx="714286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99592" y="1988840"/>
            <a:ext cx="2232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/>
              <a:t>Prof. Dr Aleksandra </a:t>
            </a:r>
            <a:endParaRPr lang="pl-PL" sz="1600" b="1" dirty="0"/>
          </a:p>
          <a:p>
            <a:r>
              <a:rPr lang="fr-FR" sz="1600" b="1" dirty="0" err="1"/>
              <a:t>Czyrska</a:t>
            </a:r>
            <a:r>
              <a:rPr lang="fr-FR" sz="1600" b="1" dirty="0"/>
              <a:t>-</a:t>
            </a:r>
            <a:r>
              <a:rPr lang="fr-FR" sz="1600" b="1" dirty="0" err="1"/>
              <a:t>Filemonowicz</a:t>
            </a:r>
            <a:r>
              <a:rPr lang="pl-PL" sz="1600" b="1" dirty="0"/>
              <a:t>  </a:t>
            </a:r>
          </a:p>
          <a:p>
            <a:r>
              <a:rPr lang="pl-PL" sz="1600" dirty="0"/>
              <a:t>(czyrska@agh.edu.pl)</a:t>
            </a:r>
            <a:endParaRPr lang="en-GB" sz="1600" dirty="0"/>
          </a:p>
        </p:txBody>
      </p:sp>
      <p:pic>
        <p:nvPicPr>
          <p:cNvPr id="2050" name="Picture 2" descr="pra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5626" y="2024944"/>
            <a:ext cx="714286" cy="9000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779912" y="2132856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/>
              <a:t>Dr Urszula Stachewicz</a:t>
            </a:r>
          </a:p>
          <a:p>
            <a:r>
              <a:rPr lang="pl-PL" sz="1600" dirty="0"/>
              <a:t>(</a:t>
            </a:r>
            <a:r>
              <a:rPr lang="pl-PL" sz="1600" dirty="0" err="1"/>
              <a:t>ustachew@agh.edu.pl</a:t>
            </a:r>
            <a:r>
              <a:rPr lang="pl-PL" sz="1600" dirty="0"/>
              <a:t>)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6876256" y="2060848"/>
            <a:ext cx="2232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err="1"/>
              <a:t>MSc</a:t>
            </a:r>
            <a:r>
              <a:rPr lang="pl-PL" sz="1600" dirty="0"/>
              <a:t> . Joanna </a:t>
            </a:r>
            <a:r>
              <a:rPr lang="pl-PL" sz="1600" dirty="0" err="1"/>
              <a:t>Karbowniczek</a:t>
            </a:r>
            <a:endParaRPr lang="pl-PL" sz="1600" dirty="0"/>
          </a:p>
          <a:p>
            <a:r>
              <a:rPr lang="pl-PL" sz="1600" dirty="0"/>
              <a:t>(</a:t>
            </a:r>
            <a:r>
              <a:rPr lang="pl-PL" sz="1600" dirty="0" err="1"/>
              <a:t>jkarbow@agh.edu.pl</a:t>
            </a:r>
            <a:r>
              <a:rPr lang="pl-PL" sz="1600" dirty="0"/>
              <a:t>)</a:t>
            </a:r>
            <a:endParaRPr lang="en-GB" sz="1600" dirty="0"/>
          </a:p>
        </p:txBody>
      </p:sp>
      <p:pic>
        <p:nvPicPr>
          <p:cNvPr id="2052" name="Picture 4" descr="pra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024944"/>
            <a:ext cx="714286" cy="90000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576064" y="3068960"/>
            <a:ext cx="8460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B050"/>
                </a:solidFill>
              </a:rPr>
              <a:t>MC:  </a:t>
            </a:r>
            <a:r>
              <a:rPr lang="en-GB" sz="1600" dirty="0"/>
              <a:t>Prof. Dr Aleksandra </a:t>
            </a:r>
            <a:r>
              <a:rPr lang="en-GB" sz="1600" dirty="0" err="1"/>
              <a:t>Czyrska-Filemonowicz</a:t>
            </a:r>
            <a:endParaRPr lang="en-GB" sz="1600" dirty="0"/>
          </a:p>
          <a:p>
            <a:r>
              <a:rPr lang="en-GB" sz="1600" b="1">
                <a:solidFill>
                  <a:srgbClr val="00B050"/>
                </a:solidFill>
              </a:rPr>
              <a:t>Sub-MC</a:t>
            </a:r>
            <a:r>
              <a:rPr lang="en-GB" sz="1600" b="1" dirty="0">
                <a:solidFill>
                  <a:srgbClr val="00B050"/>
                </a:solidFill>
              </a:rPr>
              <a:t>:</a:t>
            </a:r>
            <a:r>
              <a:rPr lang="en-GB" sz="1600" dirty="0"/>
              <a:t> </a:t>
            </a:r>
            <a:r>
              <a:rPr lang="pl-PL" sz="1600" dirty="0"/>
              <a:t>Dr Urszula Stachewicz</a:t>
            </a:r>
          </a:p>
          <a:p>
            <a:r>
              <a:rPr lang="en-GB" sz="1600" b="1" dirty="0">
                <a:solidFill>
                  <a:srgbClr val="00B050"/>
                </a:solidFill>
              </a:rPr>
              <a:t>Working Group</a:t>
            </a:r>
            <a:r>
              <a:rPr lang="pl-PL" sz="1600" b="1" dirty="0">
                <a:solidFill>
                  <a:srgbClr val="00B050"/>
                </a:solidFill>
              </a:rPr>
              <a:t>:</a:t>
            </a:r>
            <a:r>
              <a:rPr lang="en-GB" sz="1600" b="1" dirty="0">
                <a:solidFill>
                  <a:srgbClr val="00B050"/>
                </a:solidFill>
              </a:rPr>
              <a:t> </a:t>
            </a:r>
            <a:r>
              <a:rPr lang="en-GB" sz="1600" dirty="0"/>
              <a:t>WG</a:t>
            </a:r>
            <a:r>
              <a:rPr lang="pl-PL" sz="1600" dirty="0"/>
              <a:t>1 and WG2</a:t>
            </a:r>
            <a:endParaRPr lang="en-GB" sz="1600" dirty="0"/>
          </a:p>
          <a:p>
            <a:r>
              <a:rPr lang="en-GB" sz="1600" b="1" dirty="0">
                <a:solidFill>
                  <a:srgbClr val="00B050"/>
                </a:solidFill>
              </a:rPr>
              <a:t>Staff: </a:t>
            </a:r>
            <a:r>
              <a:rPr lang="en-GB" sz="1600" dirty="0"/>
              <a:t>experienced scientists and engineers in advanced electron microscopy techniques</a:t>
            </a:r>
          </a:p>
          <a:p>
            <a:r>
              <a:rPr lang="en-GB" sz="1600" b="1" dirty="0">
                <a:solidFill>
                  <a:srgbClr val="00B050"/>
                </a:solidFill>
              </a:rPr>
              <a:t>Research topics: </a:t>
            </a:r>
            <a:r>
              <a:rPr lang="en-GB" sz="1600" dirty="0"/>
              <a:t>Metallic implants, ceramic coatings, polymer scaffolds, electrospinning</a:t>
            </a:r>
          </a:p>
          <a:p>
            <a:r>
              <a:rPr lang="en-GB" sz="1600" b="1" dirty="0">
                <a:solidFill>
                  <a:srgbClr val="00B050"/>
                </a:solidFill>
              </a:rPr>
              <a:t>Researchers expertises: </a:t>
            </a:r>
            <a:r>
              <a:rPr lang="en-GB" sz="1600" dirty="0"/>
              <a:t>characterization with advanced microscopy and 3D tomography SEM, TEM,EDS, HRTEM, HRSTEM, FIB-SEM; production of polymeric scaffolds </a:t>
            </a:r>
            <a:r>
              <a:rPr lang="pl-PL" sz="1600" dirty="0"/>
              <a:t> </a:t>
            </a:r>
            <a:r>
              <a:rPr lang="en-GB" sz="1600" dirty="0"/>
              <a:t>and ceramic coatings </a:t>
            </a:r>
            <a:endParaRPr lang="pl-PL" sz="1600" dirty="0"/>
          </a:p>
          <a:p>
            <a:r>
              <a:rPr lang="pl-PL" sz="1600" b="1" dirty="0" err="1">
                <a:solidFill>
                  <a:srgbClr val="00B050"/>
                </a:solidFill>
              </a:rPr>
              <a:t>Website</a:t>
            </a:r>
            <a:r>
              <a:rPr lang="pl-PL" sz="1600" b="1" dirty="0">
                <a:solidFill>
                  <a:srgbClr val="00B050"/>
                </a:solidFill>
              </a:rPr>
              <a:t>: </a:t>
            </a:r>
            <a:r>
              <a:rPr lang="en-GB" sz="1600" dirty="0"/>
              <a:t>http://www.tem.agh.edu.pl/main_new/index.php/en/</a:t>
            </a:r>
          </a:p>
          <a:p>
            <a:r>
              <a:rPr lang="pl-PL" sz="1600" dirty="0"/>
              <a:t> </a:t>
            </a:r>
            <a:endParaRPr lang="en-GB" sz="1600" dirty="0"/>
          </a:p>
        </p:txBody>
      </p:sp>
      <p:sp>
        <p:nvSpPr>
          <p:cNvPr id="17" name="Rectangle 16"/>
          <p:cNvSpPr/>
          <p:nvPr/>
        </p:nvSpPr>
        <p:spPr>
          <a:xfrm>
            <a:off x="35496" y="5408056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u="sng" dirty="0">
                <a:solidFill>
                  <a:srgbClr val="FF0000"/>
                </a:solidFill>
              </a:rPr>
              <a:t>Expected benefits and activities during participation in BIONECA:</a:t>
            </a:r>
          </a:p>
          <a:p>
            <a:pPr>
              <a:buFontTx/>
              <a:buChar char="-"/>
            </a:pPr>
            <a:r>
              <a:rPr lang="hr-HR" dirty="0"/>
              <a:t>Co</a:t>
            </a:r>
            <a:r>
              <a:rPr lang="en-US" dirty="0"/>
              <a:t>l</a:t>
            </a:r>
            <a:r>
              <a:rPr lang="hr-HR" dirty="0"/>
              <a:t>laborations with groups more experienced with cell culture including stem cells</a:t>
            </a:r>
          </a:p>
          <a:p>
            <a:pPr>
              <a:buFontTx/>
              <a:buChar char="-"/>
            </a:pPr>
            <a:r>
              <a:rPr lang="hr-HR" dirty="0"/>
              <a:t>Exchanging knowledge and experience within materials production and characterisation methods 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 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U.Stachewicz_J.Karbowniczek_AGH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2088232" cy="156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QAD_6224.tif"/>
          <p:cNvPicPr>
            <a:picLocks noChangeAspect="1"/>
          </p:cNvPicPr>
          <p:nvPr/>
        </p:nvPicPr>
        <p:blipFill>
          <a:blip r:embed="rId4" cstate="print"/>
          <a:srcRect t="15995" b="24437"/>
          <a:stretch>
            <a:fillRect/>
          </a:stretch>
        </p:blipFill>
        <p:spPr bwMode="auto">
          <a:xfrm>
            <a:off x="2195736" y="5589240"/>
            <a:ext cx="223224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1475656" y="5373216"/>
            <a:ext cx="1224136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2339752" y="6093296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cells</a:t>
            </a:r>
          </a:p>
        </p:txBody>
      </p:sp>
      <p:pic>
        <p:nvPicPr>
          <p:cNvPr id="10" name="Picture 2" descr="titan_20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16832"/>
            <a:ext cx="144111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547664" y="1916832"/>
            <a:ext cx="4176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CC"/>
                </a:solidFill>
              </a:rPr>
              <a:t>Titan3 G2 60-300 (FEI)</a:t>
            </a:r>
          </a:p>
          <a:p>
            <a:r>
              <a:rPr lang="en-GB" sz="1400" dirty="0"/>
              <a:t>Probe Cs corrected S(TEM) with </a:t>
            </a:r>
            <a:r>
              <a:rPr lang="en-GB" sz="1400" dirty="0" err="1"/>
              <a:t>ChemiSTEM</a:t>
            </a:r>
            <a:r>
              <a:rPr lang="en-GB" sz="1400" dirty="0"/>
              <a:t> system for analytical resolution (70pm) electron microscopy</a:t>
            </a:r>
            <a:endParaRPr lang="pl-PL" sz="1400" dirty="0"/>
          </a:p>
          <a:p>
            <a:endParaRPr lang="en-GB" sz="1400" dirty="0"/>
          </a:p>
          <a:p>
            <a:r>
              <a:rPr lang="en-GB" sz="1400" dirty="0" err="1">
                <a:solidFill>
                  <a:srgbClr val="0000CC"/>
                </a:solidFill>
              </a:rPr>
              <a:t>Tecnai</a:t>
            </a:r>
            <a:r>
              <a:rPr lang="en-GB" sz="1400" dirty="0">
                <a:solidFill>
                  <a:srgbClr val="0000CC"/>
                </a:solidFill>
              </a:rPr>
              <a:t> G2 20 TWIN (FEI)</a:t>
            </a:r>
          </a:p>
          <a:p>
            <a:r>
              <a:rPr lang="en-GB" sz="1400" dirty="0"/>
              <a:t>· STEM-HAADF detector </a:t>
            </a:r>
          </a:p>
          <a:p>
            <a:r>
              <a:rPr lang="en-GB" sz="1400" dirty="0"/>
              <a:t>· EDX microanalysis system TIA</a:t>
            </a:r>
          </a:p>
          <a:p>
            <a:r>
              <a:rPr lang="en-GB" sz="1400" dirty="0"/>
              <a:t>· Precession electron diffraction </a:t>
            </a:r>
            <a:r>
              <a:rPr lang="en-GB" sz="1400" dirty="0" err="1"/>
              <a:t>DigiStar</a:t>
            </a:r>
            <a:r>
              <a:rPr lang="en-GB" sz="1400" dirty="0"/>
              <a:t> and  ASTAR system for automatic analysis of grain orientations and phase mapping in nano-areas (</a:t>
            </a:r>
            <a:r>
              <a:rPr lang="en-GB" sz="1400" dirty="0" err="1"/>
              <a:t>NanoMEGAS</a:t>
            </a:r>
            <a:r>
              <a:rPr lang="en-GB" sz="1400" dirty="0"/>
              <a:t>) </a:t>
            </a:r>
            <a:endParaRPr lang="pl-PL" sz="1400" dirty="0"/>
          </a:p>
        </p:txBody>
      </p:sp>
      <p:pic>
        <p:nvPicPr>
          <p:cNvPr id="13" name="Picture 12" descr="HA1-3D27.tif"/>
          <p:cNvPicPr>
            <a:picLocks noChangeAspect="1"/>
          </p:cNvPicPr>
          <p:nvPr/>
        </p:nvPicPr>
        <p:blipFill>
          <a:blip r:embed="rId6" cstate="print"/>
          <a:srcRect b="26882"/>
          <a:stretch>
            <a:fillRect/>
          </a:stretch>
        </p:blipFill>
        <p:spPr>
          <a:xfrm>
            <a:off x="2173232" y="4221088"/>
            <a:ext cx="2232248" cy="12241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30102" y="4134828"/>
            <a:ext cx="2336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Ti </a:t>
            </a:r>
            <a:r>
              <a:rPr lang="pl-PL" dirty="0" err="1">
                <a:solidFill>
                  <a:schemeClr val="bg1"/>
                </a:solidFill>
              </a:rPr>
              <a:t>alloy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err="1">
                <a:solidFill>
                  <a:schemeClr val="bg1"/>
                </a:solidFill>
              </a:rPr>
              <a:t>caoted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err="1">
                <a:solidFill>
                  <a:schemeClr val="bg1"/>
                </a:solidFill>
              </a:rPr>
              <a:t>with</a:t>
            </a:r>
            <a:r>
              <a:rPr lang="pl-PL" dirty="0">
                <a:solidFill>
                  <a:schemeClr val="bg1"/>
                </a:solidFill>
              </a:rPr>
              <a:t> HA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68800" y="5517232"/>
            <a:ext cx="173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PLGA nanofibres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40152" y="1916832"/>
            <a:ext cx="316835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CC"/>
                </a:solidFill>
              </a:rPr>
              <a:t>Merlin Gemini II (ZEISS)</a:t>
            </a:r>
          </a:p>
          <a:p>
            <a:r>
              <a:rPr lang="en-GB" sz="1400" dirty="0"/>
              <a:t>high resolution electron microscope equipped with:</a:t>
            </a:r>
          </a:p>
          <a:p>
            <a:r>
              <a:rPr lang="en-GB" sz="1400" dirty="0"/>
              <a:t>·   FEG electron gun</a:t>
            </a:r>
          </a:p>
          <a:p>
            <a:r>
              <a:rPr lang="en-GB" sz="1400" dirty="0"/>
              <a:t>·   EDX detector with </a:t>
            </a:r>
            <a:r>
              <a:rPr lang="en-GB" sz="1400" dirty="0" err="1"/>
              <a:t>Quantax</a:t>
            </a:r>
            <a:r>
              <a:rPr lang="en-GB" sz="1400" dirty="0"/>
              <a:t> 800 (</a:t>
            </a:r>
            <a:r>
              <a:rPr lang="en-GB" sz="1400" dirty="0" err="1"/>
              <a:t>Bruker</a:t>
            </a:r>
            <a:r>
              <a:rPr lang="en-GB" sz="1400" dirty="0"/>
              <a:t>) microanalysis system</a:t>
            </a:r>
          </a:p>
          <a:p>
            <a:r>
              <a:rPr lang="en-GB" sz="1400" dirty="0"/>
              <a:t>·   EBSD detector with </a:t>
            </a:r>
            <a:r>
              <a:rPr lang="en-GB" sz="1400" dirty="0" err="1"/>
              <a:t>Quantax</a:t>
            </a:r>
            <a:r>
              <a:rPr lang="en-GB" sz="1400" dirty="0"/>
              <a:t> </a:t>
            </a:r>
            <a:r>
              <a:rPr lang="en-GB" sz="1400" dirty="0" err="1"/>
              <a:t>CrystAlign</a:t>
            </a:r>
            <a:r>
              <a:rPr lang="en-GB" sz="1400" dirty="0"/>
              <a:t> 400 (</a:t>
            </a:r>
            <a:r>
              <a:rPr lang="en-GB" sz="1400" dirty="0" err="1"/>
              <a:t>Bruker</a:t>
            </a:r>
            <a:r>
              <a:rPr lang="en-GB" sz="1400" dirty="0"/>
              <a:t>) microanalysis system </a:t>
            </a:r>
            <a:endParaRPr lang="pl-PL" sz="1400" dirty="0"/>
          </a:p>
          <a:p>
            <a:endParaRPr lang="en-GB" sz="1400" dirty="0"/>
          </a:p>
          <a:p>
            <a:r>
              <a:rPr lang="en-GB" sz="1400" dirty="0">
                <a:solidFill>
                  <a:srgbClr val="0000CC"/>
                </a:solidFill>
              </a:rPr>
              <a:t>NEON </a:t>
            </a:r>
            <a:r>
              <a:rPr lang="en-GB" sz="1400" dirty="0" err="1">
                <a:solidFill>
                  <a:srgbClr val="0000CC"/>
                </a:solidFill>
              </a:rPr>
              <a:t>CrossBeam</a:t>
            </a:r>
            <a:r>
              <a:rPr lang="en-GB" sz="1400" dirty="0">
                <a:solidFill>
                  <a:srgbClr val="0000CC"/>
                </a:solidFill>
              </a:rPr>
              <a:t> 40EsB (ZEISS) </a:t>
            </a:r>
          </a:p>
          <a:p>
            <a:r>
              <a:rPr lang="en-GB" sz="1400" dirty="0"/>
              <a:t>electron microscope equipped with:</a:t>
            </a:r>
          </a:p>
          <a:p>
            <a:r>
              <a:rPr lang="en-GB" sz="1400" dirty="0"/>
              <a:t>·  FIB column</a:t>
            </a:r>
          </a:p>
          <a:p>
            <a:r>
              <a:rPr lang="en-GB" sz="1400" dirty="0"/>
              <a:t>·  FEG electron gun</a:t>
            </a:r>
          </a:p>
          <a:p>
            <a:r>
              <a:rPr lang="en-GB" sz="1400" dirty="0"/>
              <a:t>·  SEM column with SE, </a:t>
            </a:r>
            <a:r>
              <a:rPr lang="en-GB" sz="1400" dirty="0" err="1"/>
              <a:t>EsB</a:t>
            </a:r>
            <a:r>
              <a:rPr lang="en-GB" sz="1400" dirty="0"/>
              <a:t> and BSE detectors</a:t>
            </a:r>
          </a:p>
          <a:p>
            <a:r>
              <a:rPr lang="en-GB" sz="1400" dirty="0"/>
              <a:t>·  EDX detector with </a:t>
            </a:r>
            <a:r>
              <a:rPr lang="en-GB" sz="1400" dirty="0" err="1"/>
              <a:t>Quantax</a:t>
            </a:r>
            <a:r>
              <a:rPr lang="en-GB" sz="1400" dirty="0"/>
              <a:t> 400 (</a:t>
            </a:r>
            <a:r>
              <a:rPr lang="en-GB" sz="1400" dirty="0" err="1"/>
              <a:t>Bruker</a:t>
            </a:r>
            <a:r>
              <a:rPr lang="en-GB" sz="1400" dirty="0"/>
              <a:t>) microanalysis system</a:t>
            </a: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3174970" y="4814404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cells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403648" y="4941168"/>
            <a:ext cx="1008112" cy="2244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572000" y="5877272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dirty="0"/>
              <a:t>More </a:t>
            </a:r>
            <a:r>
              <a:rPr lang="pl-PL" sz="1400" b="1" dirty="0" err="1"/>
              <a:t>details</a:t>
            </a:r>
            <a:r>
              <a:rPr lang="pl-PL" sz="1400" b="1" dirty="0"/>
              <a:t> </a:t>
            </a:r>
            <a:r>
              <a:rPr lang="pl-PL" sz="1400" b="1" dirty="0" err="1"/>
              <a:t>about</a:t>
            </a:r>
            <a:r>
              <a:rPr lang="pl-PL" sz="1400" b="1" dirty="0"/>
              <a:t> </a:t>
            </a:r>
            <a:r>
              <a:rPr lang="pl-PL" sz="1400" b="1" dirty="0" err="1"/>
              <a:t>the</a:t>
            </a:r>
            <a:r>
              <a:rPr lang="pl-PL" sz="1400" b="1" dirty="0"/>
              <a:t> lab </a:t>
            </a:r>
            <a:r>
              <a:rPr lang="pl-PL" sz="1400" b="1" dirty="0" err="1"/>
              <a:t>equipment</a:t>
            </a:r>
            <a:r>
              <a:rPr lang="pl-PL" sz="1400" b="1" dirty="0"/>
              <a:t> </a:t>
            </a:r>
            <a:r>
              <a:rPr lang="pl-PL" sz="1400" b="1" dirty="0" err="1"/>
              <a:t>at</a:t>
            </a:r>
            <a:r>
              <a:rPr lang="pl-PL" sz="1400" b="1" dirty="0"/>
              <a:t> </a:t>
            </a:r>
            <a:r>
              <a:rPr lang="pl-PL" sz="1400" b="1" dirty="0" err="1"/>
              <a:t>our</a:t>
            </a:r>
            <a:r>
              <a:rPr lang="pl-PL" sz="1400" b="1" dirty="0"/>
              <a:t> </a:t>
            </a:r>
            <a:r>
              <a:rPr lang="pl-PL" sz="1400" b="1" dirty="0" err="1"/>
              <a:t>website</a:t>
            </a:r>
            <a:r>
              <a:rPr lang="pl-PL" sz="1400" b="1" dirty="0"/>
              <a:t>:</a:t>
            </a:r>
          </a:p>
          <a:p>
            <a:r>
              <a:rPr lang="en-GB" sz="1400" dirty="0"/>
              <a:t>http://www.tem.agh.edu.pl/main_new/index.php/en/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349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Urszula Stachewicz</cp:lastModifiedBy>
  <cp:revision>23</cp:revision>
  <dcterms:created xsi:type="dcterms:W3CDTF">2017-03-16T09:39:55Z</dcterms:created>
  <dcterms:modified xsi:type="dcterms:W3CDTF">2017-04-06T00:04:43Z</dcterms:modified>
</cp:coreProperties>
</file>