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150" autoAdjust="0"/>
    <p:restoredTop sz="94660"/>
  </p:normalViewPr>
  <p:slideViewPr>
    <p:cSldViewPr>
      <p:cViewPr varScale="1">
        <p:scale>
          <a:sx n="105" d="100"/>
          <a:sy n="105" d="100"/>
        </p:scale>
        <p:origin x="-6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10.4.2017.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s://www.ncbi.nlm.nih.gov/pubmed/27130034" TargetMode="External"/><Relationship Id="rId7" Type="http://schemas.openxmlformats.org/officeDocument/2006/relationships/hyperlink" Target="https://www.ncbi.nlm.nih.gov/pubmed/23623373" TargetMode="External"/><Relationship Id="rId2" Type="http://schemas.openxmlformats.org/officeDocument/2006/relationships/hyperlink" Target="https://www.ncbi.nlm.nih.gov/pubmed/2494948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ncbi.nlm.nih.gov/pubmed/24712900" TargetMode="External"/><Relationship Id="rId5" Type="http://schemas.openxmlformats.org/officeDocument/2006/relationships/hyperlink" Target="https://www.ncbi.nlm.nih.gov/pubmed/24587410" TargetMode="External"/><Relationship Id="rId10" Type="http://schemas.openxmlformats.org/officeDocument/2006/relationships/image" Target="../media/image3.png"/><Relationship Id="rId4" Type="http://schemas.openxmlformats.org/officeDocument/2006/relationships/hyperlink" Target="https://www.ncbi.nlm.nih.gov/pubmed/26892977" TargetMode="Externa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0395" y="158361"/>
            <a:ext cx="7772400" cy="654236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Prof. </a:t>
            </a:r>
            <a:r>
              <a:rPr lang="sr-Latn-RS" sz="1800" dirty="0" smtClean="0"/>
              <a:t>Pavle R. Andjus</a:t>
            </a:r>
            <a:r>
              <a:rPr lang="en-US" sz="1800" dirty="0" smtClean="0"/>
              <a:t>, PhD</a:t>
            </a:r>
            <a:br>
              <a:rPr lang="en-US" sz="1800" dirty="0" smtClean="0"/>
            </a:br>
            <a:r>
              <a:rPr lang="sr-Latn-RS" sz="1800" dirty="0" smtClean="0"/>
              <a:t>Center for laser microscopy</a:t>
            </a:r>
            <a:r>
              <a:rPr lang="en-US" sz="1800" dirty="0" smtClean="0"/>
              <a:t>; Institute for physiology and biochemistry</a:t>
            </a:r>
            <a:br>
              <a:rPr lang="en-US" sz="1800" dirty="0" smtClean="0"/>
            </a:br>
            <a:r>
              <a:rPr lang="en-US" sz="1800" dirty="0" smtClean="0"/>
              <a:t>Faculty of Biology University of Belgrade, Belgrade SERBIA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8509" y="2204864"/>
            <a:ext cx="843780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Culturing of primary rodent neural cells (neurons, astrocytes, microglia).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Immunofluorescence analysis of biomolecular markers in neural cells and tissue slices on confocal microscope.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Ca2+ and ROS imaging on cells in vitro.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Patch clamp electrophysiology.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Magnetic resonance imaging of rodents (MRI clinical setups, novel </a:t>
            </a:r>
            <a:r>
              <a:rPr lang="en-US" sz="1400" dirty="0" smtClean="0"/>
              <a:t>Bruker </a:t>
            </a:r>
            <a:r>
              <a:rPr lang="en-US" sz="1400" dirty="0" smtClean="0"/>
              <a:t>EPR </a:t>
            </a:r>
            <a:r>
              <a:rPr lang="en-US" sz="1400" dirty="0" smtClean="0"/>
              <a:t>for in vivo imaging)</a:t>
            </a:r>
            <a:endParaRPr lang="hr-HR" sz="1400" dirty="0" smtClean="0"/>
          </a:p>
          <a:p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Animal models: ALS G93A rat, rat</a:t>
            </a:r>
            <a:r>
              <a:rPr lang="hr-HR" sz="1400" dirty="0" smtClean="0"/>
              <a:t> model</a:t>
            </a:r>
            <a:r>
              <a:rPr lang="en-US" sz="1400" dirty="0" smtClean="0"/>
              <a:t> of</a:t>
            </a:r>
            <a:r>
              <a:rPr lang="hr-HR" sz="1400" dirty="0" smtClean="0"/>
              <a:t>  stroke (MCAO), </a:t>
            </a:r>
            <a:r>
              <a:rPr lang="en-US" sz="1400" dirty="0" smtClean="0"/>
              <a:t>tenascin C KO mice </a:t>
            </a:r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Availability of dental stem cells from the apical papilla (SCAPs)</a:t>
            </a:r>
            <a:r>
              <a:rPr lang="sr-Latn-RS" sz="1400" dirty="0"/>
              <a:t> </a:t>
            </a:r>
            <a:r>
              <a:rPr lang="sr-Latn-RS" sz="1400" dirty="0" smtClean="0"/>
              <a:t>- could be differentiated to neurons and glia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Availability of graphene </a:t>
            </a:r>
            <a:r>
              <a:rPr lang="en-US" sz="1400" dirty="0"/>
              <a:t>in different states </a:t>
            </a:r>
            <a:r>
              <a:rPr lang="en-US" sz="1400" dirty="0" smtClean="0"/>
              <a:t>as a nanomaterial for cell plating, growth and differentiation.</a:t>
            </a:r>
            <a:endParaRPr lang="hr-HR" sz="1400" dirty="0" smtClean="0"/>
          </a:p>
          <a:p>
            <a:endParaRPr lang="hr-HR" sz="1000" dirty="0" smtClean="0"/>
          </a:p>
          <a:p>
            <a:endParaRPr lang="hr-HR" sz="1000" dirty="0"/>
          </a:p>
          <a:p>
            <a:r>
              <a:rPr lang="hr-HR" sz="1000" dirty="0">
                <a:hlinkClick r:id="rId2"/>
              </a:rPr>
              <a:t>https://</a:t>
            </a:r>
            <a:r>
              <a:rPr lang="hr-HR" sz="1000" dirty="0" smtClean="0">
                <a:hlinkClick r:id="rId2"/>
              </a:rPr>
              <a:t>www.ncbi.nlm.nih.gov/pubmed/24949481</a:t>
            </a:r>
            <a:endParaRPr lang="en-US" sz="1000" dirty="0" smtClean="0"/>
          </a:p>
          <a:p>
            <a:r>
              <a:rPr lang="hr-HR" sz="1000" dirty="0">
                <a:hlinkClick r:id="rId3"/>
              </a:rPr>
              <a:t>https://</a:t>
            </a:r>
            <a:r>
              <a:rPr lang="hr-HR" sz="1000" dirty="0" smtClean="0">
                <a:hlinkClick r:id="rId3"/>
              </a:rPr>
              <a:t>www.ncbi.nlm.nih.gov/pubmed/27130034</a:t>
            </a:r>
            <a:endParaRPr lang="en-US" sz="1000" dirty="0" smtClean="0"/>
          </a:p>
          <a:p>
            <a:r>
              <a:rPr lang="hr-HR" sz="1000" dirty="0">
                <a:hlinkClick r:id="rId4"/>
              </a:rPr>
              <a:t>https://</a:t>
            </a:r>
            <a:r>
              <a:rPr lang="hr-HR" sz="1000" dirty="0" smtClean="0">
                <a:hlinkClick r:id="rId4"/>
              </a:rPr>
              <a:t>www.ncbi.nlm.nih.gov/pubmed/26892977</a:t>
            </a:r>
            <a:endParaRPr lang="en-US" sz="1000" dirty="0" smtClean="0"/>
          </a:p>
          <a:p>
            <a:r>
              <a:rPr lang="hr-HR" sz="1000" dirty="0">
                <a:hlinkClick r:id="rId5"/>
              </a:rPr>
              <a:t>https://</a:t>
            </a:r>
            <a:r>
              <a:rPr lang="hr-HR" sz="1000" dirty="0" smtClean="0">
                <a:hlinkClick r:id="rId5"/>
              </a:rPr>
              <a:t>www.ncbi.nlm.nih.gov/pubmed/24587410</a:t>
            </a:r>
            <a:endParaRPr lang="en-US" sz="1000" dirty="0" smtClean="0"/>
          </a:p>
          <a:p>
            <a:r>
              <a:rPr lang="hr-HR" sz="1000" dirty="0">
                <a:hlinkClick r:id="rId6"/>
              </a:rPr>
              <a:t>https://</a:t>
            </a:r>
            <a:r>
              <a:rPr lang="hr-HR" sz="1000" dirty="0" smtClean="0">
                <a:hlinkClick r:id="rId6"/>
              </a:rPr>
              <a:t>www.ncbi.nlm.nih.gov/pubmed/24712900</a:t>
            </a:r>
            <a:endParaRPr lang="en-US" sz="1000" dirty="0" smtClean="0"/>
          </a:p>
          <a:p>
            <a:r>
              <a:rPr lang="hr-HR" sz="1000" dirty="0">
                <a:hlinkClick r:id="rId7"/>
              </a:rPr>
              <a:t>https://</a:t>
            </a:r>
            <a:r>
              <a:rPr lang="hr-HR" sz="1000" dirty="0" smtClean="0">
                <a:hlinkClick r:id="rId7"/>
              </a:rPr>
              <a:t>www.ncbi.nlm.nih.gov/pubmed/23623373</a:t>
            </a:r>
            <a:endParaRPr lang="en-US" sz="1000" dirty="0" smtClean="0"/>
          </a:p>
          <a:p>
            <a:r>
              <a:rPr lang="hr-HR" sz="1000" dirty="0"/>
              <a:t>https://www.ncbi.nlm.nih.gov/pubmed/25410353</a:t>
            </a:r>
            <a:endParaRPr lang="hr-HR" sz="1000" dirty="0" smtClean="0"/>
          </a:p>
          <a:p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9" y="947127"/>
            <a:ext cx="955167" cy="1123206"/>
          </a:xfrm>
          <a:prstGeom prst="rect">
            <a:avLst/>
          </a:prstGeom>
        </p:spPr>
      </p:pic>
      <p:pic>
        <p:nvPicPr>
          <p:cNvPr id="8" name="Picture 616" descr="b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91288"/>
            <a:ext cx="1152128" cy="115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djaja5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276686"/>
            <a:ext cx="1563563" cy="1143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experience with groups who use stem cells for brain diseases (e.g. cell transfection, improved tracing protocols, </a:t>
            </a:r>
            <a:r>
              <a:rPr lang="hr-HR" sz="1400" dirty="0"/>
              <a:t>the modulation of </a:t>
            </a:r>
            <a:r>
              <a:rPr lang="hr-HR" sz="1400" dirty="0" smtClean="0"/>
              <a:t>inflammation, modulation of synaptogenesis, etc)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learn from groups who are experienced in image analyses and post-processing (eg IMARIS or Stereo Investigator software szstems)</a:t>
            </a:r>
          </a:p>
          <a:p>
            <a:endParaRPr lang="hr-HR" sz="1400" dirty="0"/>
          </a:p>
          <a:p>
            <a:r>
              <a:rPr lang="hr-HR" sz="1400" dirty="0" smtClean="0"/>
              <a:t>Would like to share experience in new imaging modalities – nonlinear microscopy, soft and hard X ray microscopy , Micro CT, Holotomography</a:t>
            </a:r>
          </a:p>
          <a:p>
            <a:endParaRPr lang="hr-HR" sz="1400" dirty="0" smtClean="0"/>
          </a:p>
          <a:p>
            <a:r>
              <a:rPr lang="hr-HR" sz="1400" dirty="0" smtClean="0"/>
              <a:t>Woudl like to propose applications for high resolution microscopy.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learn about and propose design of new biomaterials for combined application with stem cells for brain diseases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benefit from modeling to adjust protocols for manipulation with stem cells</a:t>
            </a:r>
          </a:p>
          <a:p>
            <a:endParaRPr lang="hr-HR" sz="1400" dirty="0"/>
          </a:p>
          <a:p>
            <a:r>
              <a:rPr lang="hr-HR" sz="1400" dirty="0" smtClean="0"/>
              <a:t>Would like to gather innovative combination of partners for new projects` applications</a:t>
            </a:r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WG4 with partial interest in  WG2 .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305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Prof. Pavle R. Andjus, PhD Center for laser microscopy; Institute for physiology and biochemistry Faculty of Biology University of Belgrade, Belgrade SERBIA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XX</cp:lastModifiedBy>
  <cp:revision>20</cp:revision>
  <dcterms:created xsi:type="dcterms:W3CDTF">2017-03-16T09:39:55Z</dcterms:created>
  <dcterms:modified xsi:type="dcterms:W3CDTF">2017-04-10T14:09:37Z</dcterms:modified>
</cp:coreProperties>
</file>