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6CB"/>
    <a:srgbClr val="0941F5"/>
    <a:srgbClr val="052691"/>
    <a:srgbClr val="0732BD"/>
    <a:srgbClr val="083CE2"/>
    <a:srgbClr val="255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902" y="1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://dx.doi.org/10.1016/j.tsf.2013.08.093" TargetMode="External"/><Relationship Id="rId7" Type="http://schemas.openxmlformats.org/officeDocument/2006/relationships/image" Target="../media/image1.jpeg"/><Relationship Id="rId2" Type="http://schemas.openxmlformats.org/officeDocument/2006/relationships/hyperlink" Target="http://dx.doi.org/10.1016/j.wear.2012.09.00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x.doi.org/10.1016/j.tsf.2016.07.084" TargetMode="External"/><Relationship Id="rId5" Type="http://schemas.openxmlformats.org/officeDocument/2006/relationships/hyperlink" Target="http://dx.doi.org/10.1016/j.surfcoat.2016.03.033" TargetMode="External"/><Relationship Id="rId4" Type="http://schemas.openxmlformats.org/officeDocument/2006/relationships/hyperlink" Target="http://dx.doi.org/10.1002/jbm.b.3369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 err="1" smtClean="0"/>
              <a:t>Dr</a:t>
            </a:r>
            <a:r>
              <a:rPr lang="en-US" sz="1800" dirty="0" smtClean="0"/>
              <a:t> </a:t>
            </a:r>
            <a:r>
              <a:rPr lang="en-US" sz="1800" dirty="0" err="1" smtClean="0"/>
              <a:t>Ing</a:t>
            </a:r>
            <a:r>
              <a:rPr lang="en-US" sz="1800" dirty="0" smtClean="0"/>
              <a:t>. Bertram Mallia, PhD (Leeds)</a:t>
            </a:r>
            <a:br>
              <a:rPr lang="en-US" sz="1800" dirty="0" smtClean="0"/>
            </a:br>
            <a:r>
              <a:rPr lang="en-GB" sz="1800" dirty="0" smtClean="0"/>
              <a:t>Department of Metallurgy and Materials Engineering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University of Malta, Malta</a:t>
            </a:r>
            <a:r>
              <a:rPr lang="en-US" dirty="0" smtClean="0"/>
              <a:t/>
            </a:r>
            <a:br>
              <a:rPr lang="en-US" dirty="0" smtClean="0"/>
            </a:b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398509" y="2526570"/>
            <a:ext cx="843780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400" u="sng" dirty="0" smtClean="0"/>
              <a:t>Expertise in: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Electrochemical corrosion of surface modified and bulk metallic biomaterials;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 smtClean="0"/>
              <a:t>Tribocorrosion</a:t>
            </a:r>
            <a:r>
              <a:rPr lang="en-GB" sz="1400" dirty="0" smtClean="0"/>
              <a:t>: Investigation of synergism between corrosion and mechanical damage of biomaterials;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Material Characterisation: </a:t>
            </a:r>
            <a:r>
              <a:rPr lang="en-GB" sz="1400" dirty="0" smtClean="0"/>
              <a:t>Microstructural analysis using XRD, SEM, EDX and </a:t>
            </a:r>
            <a:r>
              <a:rPr lang="en-GB" sz="1400" dirty="0" err="1" smtClean="0"/>
              <a:t>nano</a:t>
            </a:r>
            <a:r>
              <a:rPr lang="en-GB" sz="1400" dirty="0" smtClean="0"/>
              <a:t> indentation;</a:t>
            </a:r>
          </a:p>
          <a:p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Surface </a:t>
            </a:r>
            <a:r>
              <a:rPr lang="en-GB" sz="1400" dirty="0"/>
              <a:t>Engineering: </a:t>
            </a:r>
            <a:r>
              <a:rPr lang="en-GB" sz="1400" dirty="0" smtClean="0"/>
              <a:t>Experience with a range of alloy, intermetallic and ceramic thin coatings prepared by sputtering deposition – characterisation, testing and property evaluation;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Degradation </a:t>
            </a:r>
            <a:r>
              <a:rPr lang="en-GB" sz="1400" dirty="0" smtClean="0"/>
              <a:t>evaluation of </a:t>
            </a:r>
            <a:r>
              <a:rPr lang="en-GB" sz="1400" dirty="0" smtClean="0"/>
              <a:t>surface engineered metallic biomaterials using </a:t>
            </a:r>
            <a:r>
              <a:rPr lang="en-GB" sz="1400" dirty="0" smtClean="0"/>
              <a:t>microscopy, electrochemical </a:t>
            </a:r>
            <a:r>
              <a:rPr lang="en-GB" sz="1400" dirty="0" smtClean="0"/>
              <a:t>and </a:t>
            </a:r>
            <a:r>
              <a:rPr lang="en-GB" sz="1400" dirty="0" err="1" smtClean="0"/>
              <a:t>profilometry</a:t>
            </a:r>
            <a:r>
              <a:rPr lang="en-GB" sz="1400" dirty="0" smtClean="0"/>
              <a:t> techniques. </a:t>
            </a:r>
            <a:endParaRPr lang="en-GB" sz="1000" dirty="0"/>
          </a:p>
          <a:p>
            <a:endParaRPr lang="en-GB" sz="1000" dirty="0" smtClean="0">
              <a:solidFill>
                <a:schemeClr val="tx2"/>
              </a:solidFill>
            </a:endParaRPr>
          </a:p>
          <a:p>
            <a:endParaRPr lang="en-GB" sz="1000" dirty="0" smtClean="0">
              <a:solidFill>
                <a:schemeClr val="tx2"/>
              </a:solidFill>
            </a:endParaRPr>
          </a:p>
          <a:p>
            <a:endParaRPr lang="en-GB" sz="1000" dirty="0">
              <a:solidFill>
                <a:schemeClr val="tx2"/>
              </a:solidFill>
            </a:endParaRPr>
          </a:p>
          <a:p>
            <a:r>
              <a:rPr lang="en-GB" sz="1000" dirty="0">
                <a:solidFill>
                  <a:schemeClr val="tx2"/>
                </a:solidFill>
                <a:hlinkClick r:id="rId2"/>
              </a:rPr>
              <a:t>http://</a:t>
            </a:r>
            <a:r>
              <a:rPr lang="en-GB" sz="1000" dirty="0" smtClean="0">
                <a:solidFill>
                  <a:schemeClr val="tx2"/>
                </a:solidFill>
                <a:hlinkClick r:id="rId2"/>
              </a:rPr>
              <a:t>dx.doi.org/10.1016/j.wear.2012.09.002</a:t>
            </a:r>
            <a:endParaRPr lang="en-GB" sz="1000" dirty="0" smtClean="0">
              <a:solidFill>
                <a:schemeClr val="tx2"/>
              </a:solidFill>
            </a:endParaRPr>
          </a:p>
          <a:p>
            <a:r>
              <a:rPr lang="en-GB" sz="1000" dirty="0" smtClean="0">
                <a:solidFill>
                  <a:schemeClr val="tx2"/>
                </a:solidFill>
                <a:hlinkClick r:id="rId3"/>
              </a:rPr>
              <a:t>http</a:t>
            </a:r>
            <a:r>
              <a:rPr lang="en-GB" sz="1000" dirty="0">
                <a:solidFill>
                  <a:schemeClr val="tx2"/>
                </a:solidFill>
                <a:hlinkClick r:id="rId3"/>
              </a:rPr>
              <a:t>://</a:t>
            </a:r>
            <a:r>
              <a:rPr lang="en-GB" sz="1000" dirty="0" smtClean="0">
                <a:solidFill>
                  <a:schemeClr val="tx2"/>
                </a:solidFill>
                <a:hlinkClick r:id="rId3"/>
              </a:rPr>
              <a:t>dx.doi.org/10.1016/j.tsf.2013.08.093</a:t>
            </a:r>
            <a:endParaRPr lang="en-GB" sz="1000" dirty="0" smtClean="0">
              <a:solidFill>
                <a:schemeClr val="tx2"/>
              </a:solidFill>
            </a:endParaRPr>
          </a:p>
          <a:p>
            <a:r>
              <a:rPr lang="en-GB" sz="1000" dirty="0" smtClean="0">
                <a:solidFill>
                  <a:schemeClr val="tx2"/>
                </a:solidFill>
                <a:hlinkClick r:id="rId4"/>
              </a:rPr>
              <a:t>http</a:t>
            </a:r>
            <a:r>
              <a:rPr lang="en-GB" sz="1000" dirty="0">
                <a:solidFill>
                  <a:schemeClr val="tx2"/>
                </a:solidFill>
                <a:hlinkClick r:id="rId4"/>
              </a:rPr>
              <a:t>://</a:t>
            </a:r>
            <a:r>
              <a:rPr lang="en-GB" sz="1000" dirty="0" smtClean="0">
                <a:solidFill>
                  <a:schemeClr val="tx2"/>
                </a:solidFill>
                <a:hlinkClick r:id="rId4"/>
              </a:rPr>
              <a:t>dx.doi.org/10.1002/jbm.b.33690</a:t>
            </a:r>
            <a:endParaRPr lang="en-GB" sz="1000" dirty="0" smtClean="0">
              <a:solidFill>
                <a:schemeClr val="tx2"/>
              </a:solidFill>
            </a:endParaRPr>
          </a:p>
          <a:p>
            <a:r>
              <a:rPr lang="en-GB" sz="1000" dirty="0" smtClean="0">
                <a:solidFill>
                  <a:schemeClr val="tx2"/>
                </a:solidFill>
                <a:hlinkClick r:id="rId5"/>
              </a:rPr>
              <a:t>http</a:t>
            </a:r>
            <a:r>
              <a:rPr lang="en-GB" sz="1000" dirty="0">
                <a:solidFill>
                  <a:schemeClr val="tx2"/>
                </a:solidFill>
                <a:hlinkClick r:id="rId5"/>
              </a:rPr>
              <a:t>://dx.doi.org/10.1016/j.msec.2017.03.048</a:t>
            </a:r>
          </a:p>
          <a:p>
            <a:r>
              <a:rPr lang="en-GB" sz="1000" dirty="0">
                <a:solidFill>
                  <a:schemeClr val="tx2"/>
                </a:solidFill>
                <a:hlinkClick r:id="rId5"/>
              </a:rPr>
              <a:t>http://</a:t>
            </a:r>
            <a:r>
              <a:rPr lang="en-GB" sz="1000" dirty="0" smtClean="0">
                <a:solidFill>
                  <a:schemeClr val="tx2"/>
                </a:solidFill>
                <a:hlinkClick r:id="rId5"/>
              </a:rPr>
              <a:t>dx.doi.org/10.1016/j.surfcoat.2016.03.033</a:t>
            </a:r>
            <a:endParaRPr lang="en-GB" sz="1000" dirty="0" smtClean="0">
              <a:solidFill>
                <a:schemeClr val="tx2"/>
              </a:solidFill>
            </a:endParaRPr>
          </a:p>
          <a:p>
            <a:r>
              <a:rPr lang="en-GB" sz="1000" dirty="0" smtClean="0">
                <a:solidFill>
                  <a:schemeClr val="tx2"/>
                </a:solidFill>
                <a:hlinkClick r:id="rId6"/>
              </a:rPr>
              <a:t>http</a:t>
            </a:r>
            <a:r>
              <a:rPr lang="en-GB" sz="1000" dirty="0">
                <a:solidFill>
                  <a:schemeClr val="tx2"/>
                </a:solidFill>
                <a:hlinkClick r:id="rId6"/>
              </a:rPr>
              <a:t>://dx.doi.org/10.1016/j.tsf.2016.07.084</a:t>
            </a:r>
            <a:endParaRPr lang="en-GB" sz="1000" dirty="0">
              <a:solidFill>
                <a:schemeClr val="tx2"/>
              </a:solidFill>
            </a:endParaRPr>
          </a:p>
          <a:p>
            <a:endParaRPr lang="hr-HR" sz="1000" dirty="0" smtClean="0"/>
          </a:p>
          <a:p>
            <a:r>
              <a:rPr lang="hr-HR" sz="1400" dirty="0" smtClean="0"/>
              <a:t>  </a:t>
            </a:r>
            <a:endParaRPr lang="hr-HR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09" y="1124744"/>
            <a:ext cx="1365179" cy="13535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8184" y="382932"/>
            <a:ext cx="2454078" cy="81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400" u="sng" dirty="0" smtClean="0"/>
              <a:t>Expected benefits and activities during participation in BIONECA:</a:t>
            </a:r>
          </a:p>
          <a:p>
            <a:pPr marL="0" indent="0">
              <a:buNone/>
            </a:pPr>
            <a:endParaRPr lang="hr-HR" sz="1400" dirty="0" smtClean="0"/>
          </a:p>
          <a:p>
            <a:pPr marL="0" indent="0">
              <a:buNone/>
            </a:pPr>
            <a:endParaRPr lang="hr-HR" sz="1400" dirty="0"/>
          </a:p>
          <a:p>
            <a:r>
              <a:rPr lang="hr-HR" sz="1400" dirty="0" smtClean="0"/>
              <a:t>Share experience with groups </a:t>
            </a:r>
            <a:r>
              <a:rPr lang="en-GB" sz="1400" dirty="0" smtClean="0"/>
              <a:t>on the degradation of metallic biomaterials and its control by surface engineering;	</a:t>
            </a:r>
            <a:endParaRPr lang="hr-HR" sz="1400" dirty="0" smtClean="0"/>
          </a:p>
          <a:p>
            <a:pPr marL="0" indent="0">
              <a:buNone/>
            </a:pPr>
            <a:endParaRPr lang="hr-HR" sz="1400" dirty="0" smtClean="0"/>
          </a:p>
          <a:p>
            <a:r>
              <a:rPr lang="hr-HR" sz="1400" dirty="0" smtClean="0"/>
              <a:t>Would like to learn</a:t>
            </a:r>
            <a:r>
              <a:rPr lang="en-GB" sz="1400" dirty="0" smtClean="0"/>
              <a:t> on applications of metallic biomaterials in cardiology and neurology;</a:t>
            </a:r>
          </a:p>
          <a:p>
            <a:endParaRPr lang="hr-HR" sz="1400" dirty="0"/>
          </a:p>
          <a:p>
            <a:r>
              <a:rPr lang="hr-HR" sz="1400" dirty="0" smtClean="0"/>
              <a:t>Would like to </a:t>
            </a:r>
            <a:r>
              <a:rPr lang="en-GB" sz="1400" dirty="0" smtClean="0"/>
              <a:t>learn on surface engineering requirements of biomaterials used in </a:t>
            </a:r>
            <a:r>
              <a:rPr lang="en-GB" sz="1400" dirty="0"/>
              <a:t>cardiology and </a:t>
            </a:r>
            <a:r>
              <a:rPr lang="en-GB" sz="1400" dirty="0" smtClean="0"/>
              <a:t>neurology;</a:t>
            </a:r>
          </a:p>
          <a:p>
            <a:pPr marL="0" indent="0">
              <a:buNone/>
            </a:pPr>
            <a:endParaRPr lang="hr-HR" sz="1400" dirty="0"/>
          </a:p>
          <a:p>
            <a:r>
              <a:rPr lang="en-GB" sz="1400" dirty="0" smtClean="0"/>
              <a:t>Would </a:t>
            </a:r>
            <a:r>
              <a:rPr lang="en-GB" sz="1400" dirty="0"/>
              <a:t>like to learn about </a:t>
            </a:r>
            <a:r>
              <a:rPr lang="en-GB" sz="1400" dirty="0" smtClean="0"/>
              <a:t>degradation response </a:t>
            </a:r>
            <a:r>
              <a:rPr lang="en-GB" sz="1400" dirty="0"/>
              <a:t>requirements of biomaterials used in c</a:t>
            </a:r>
            <a:r>
              <a:rPr lang="en-GB" sz="1400" dirty="0" smtClean="0"/>
              <a:t>ardiology </a:t>
            </a:r>
            <a:r>
              <a:rPr lang="en-GB" sz="1400" dirty="0"/>
              <a:t>and </a:t>
            </a:r>
            <a:r>
              <a:rPr lang="en-GB" sz="1400" dirty="0" smtClean="0"/>
              <a:t>neurology</a:t>
            </a:r>
            <a:r>
              <a:rPr lang="en-GB" sz="1400" dirty="0"/>
              <a:t>;</a:t>
            </a:r>
          </a:p>
          <a:p>
            <a:endParaRPr lang="en-GB" sz="1400" dirty="0"/>
          </a:p>
          <a:p>
            <a:r>
              <a:rPr lang="en-GB" sz="1400" dirty="0" smtClean="0"/>
              <a:t>Would </a:t>
            </a:r>
            <a:r>
              <a:rPr lang="en-GB" sz="1400" dirty="0"/>
              <a:t>like to be </a:t>
            </a:r>
            <a:r>
              <a:rPr lang="en-GB" sz="1400" dirty="0" smtClean="0"/>
              <a:t>part </a:t>
            </a:r>
            <a:r>
              <a:rPr lang="en-GB" sz="1400" dirty="0"/>
              <a:t>in European project applications as a collaborating partner. </a:t>
            </a:r>
          </a:p>
          <a:p>
            <a:pPr marL="0" indent="0">
              <a:buNone/>
            </a:pPr>
            <a:r>
              <a:rPr lang="en-GB" sz="1400" dirty="0"/>
              <a:t> 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Foreseen maximum contribution in WG1 - Processing of Biomaterials</a:t>
            </a:r>
          </a:p>
          <a:p>
            <a:endParaRPr lang="hr-HR" sz="1400" dirty="0" smtClean="0"/>
          </a:p>
          <a:p>
            <a:pPr marL="0" indent="0">
              <a:buNone/>
            </a:pPr>
            <a:r>
              <a:rPr lang="hr-HR" sz="1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141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1750</TotalTime>
  <Words>138</Words>
  <Application>Microsoft Office PowerPoint</Application>
  <PresentationFormat>On-screen Show (4:3)</PresentationFormat>
  <Paragraphs>40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Dr Ing. Bertram Mallia, PhD (Leeds) Department of Metallurgy and Materials Engineering University of Malta, Malta 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Bertram Mallia</cp:lastModifiedBy>
  <cp:revision>23</cp:revision>
  <dcterms:created xsi:type="dcterms:W3CDTF">2017-03-16T09:39:55Z</dcterms:created>
  <dcterms:modified xsi:type="dcterms:W3CDTF">2017-04-05T11:57:42Z</dcterms:modified>
</cp:coreProperties>
</file>