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-22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27/03/2017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39977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27/03/2017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53125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27/03/2017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5026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27/03/2017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2395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27/03/2017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9360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27/03/2017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0760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27/03/2017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2346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27/03/2017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55165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27/03/2017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5453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27/03/2017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640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27/03/2017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79843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4E620-7D3A-40E5-826D-E64844C6BD85}" type="datetimeFigureOut">
              <a:rPr lang="hr-HR" smtClean="0"/>
              <a:t>27/03/2017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9486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bi.nlm.nih.gov/pubmed/23962478" TargetMode="External"/><Relationship Id="rId4" Type="http://schemas.openxmlformats.org/officeDocument/2006/relationships/hyperlink" Target="https://www.ncbi.nlm.nih.gov/pubmed/27618972" TargetMode="External"/><Relationship Id="rId5" Type="http://schemas.openxmlformats.org/officeDocument/2006/relationships/hyperlink" Target="https://www.ncbi.nlm.nih.gov/pubmed/25677116" TargetMode="External"/><Relationship Id="rId6" Type="http://schemas.openxmlformats.org/officeDocument/2006/relationships/hyperlink" Target="https://www.ncbi.nlm.nih.gov/pubmed/26282841" TargetMode="Externa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www.ncbi.nlm.nih.gov/pubmed/27120512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16632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en-US" sz="1600" dirty="0" smtClean="0"/>
              <a:t>Dr</a:t>
            </a:r>
            <a:r>
              <a:rPr lang="en-US" sz="1600" dirty="0" smtClean="0"/>
              <a:t>. </a:t>
            </a:r>
            <a:r>
              <a:rPr lang="en-US" sz="1600" dirty="0" smtClean="0"/>
              <a:t>Manus</a:t>
            </a:r>
            <a:r>
              <a:rPr lang="en-US" sz="1600" dirty="0" smtClean="0"/>
              <a:t> Biggs, </a:t>
            </a:r>
            <a:r>
              <a:rPr lang="en-US" sz="1600" dirty="0" smtClean="0"/>
              <a:t>PhD</a:t>
            </a:r>
            <a:br>
              <a:rPr lang="en-US" sz="1600" dirty="0" smtClean="0"/>
            </a:br>
            <a:r>
              <a:rPr lang="en-GB" sz="1600" dirty="0" smtClean="0"/>
              <a:t>Centre for Research in Medical Devices (</a:t>
            </a:r>
            <a:r>
              <a:rPr lang="en-US" sz="1600" dirty="0" err="1" smtClean="0"/>
              <a:t>Cúram</a:t>
            </a:r>
            <a:r>
              <a:rPr lang="en-US" sz="1600" dirty="0" smtClean="0"/>
              <a:t>)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National</a:t>
            </a:r>
            <a:r>
              <a:rPr lang="en-US" sz="1600" dirty="0" smtClean="0"/>
              <a:t> University </a:t>
            </a:r>
            <a:r>
              <a:rPr lang="en-US" sz="1600" dirty="0" smtClean="0"/>
              <a:t>of </a:t>
            </a:r>
            <a:r>
              <a:rPr lang="en-US" sz="1600" dirty="0" smtClean="0"/>
              <a:t>Ireland, Galway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hr-HR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2204864"/>
            <a:ext cx="8437802" cy="4185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u="sng" dirty="0" smtClean="0"/>
              <a:t>Expertise in:</a:t>
            </a:r>
          </a:p>
          <a:p>
            <a:endParaRPr lang="hr-H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400" dirty="0" smtClean="0"/>
              <a:t>Electrically active biomaterials and nanocomposites (conducting, piezoelectric)</a:t>
            </a:r>
            <a:endParaRPr lang="hr-HR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r-H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400" dirty="0" smtClean="0"/>
              <a:t>Nano and microfabrication (2-photon lithography, electron-beam lithography, soft lithography electrospinning)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r-H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</a:t>
            </a:r>
            <a:r>
              <a:rPr lang="hr-HR" sz="1400" dirty="0"/>
              <a:t>x vivo and in vitro models of astrocyte reactivity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r-H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400" dirty="0" smtClean="0"/>
              <a:t>Neuroelectrode design and bio-functionalisation</a:t>
            </a:r>
            <a:endParaRPr lang="hr-HR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r-H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</a:t>
            </a:r>
            <a:r>
              <a:rPr lang="hr-HR" sz="1400" dirty="0" smtClean="0"/>
              <a:t>lectrochemical analysis (electrochemical impedance spectroscopy, cyclic voltammetry) and polymerisation processes</a:t>
            </a:r>
            <a:endParaRPr lang="hr-HR" sz="1400" dirty="0" smtClean="0"/>
          </a:p>
          <a:p>
            <a:endParaRPr lang="hr-HR" sz="1000" dirty="0" smtClean="0"/>
          </a:p>
          <a:p>
            <a:r>
              <a:rPr lang="en-US" sz="1000" dirty="0">
                <a:hlinkClick r:id="rId2"/>
              </a:rPr>
              <a:t>https://www.ncbi.nlm.nih.gov/pubmed/</a:t>
            </a:r>
            <a:r>
              <a:rPr lang="en-US" sz="1000" dirty="0" smtClean="0">
                <a:hlinkClick r:id="rId2"/>
              </a:rPr>
              <a:t>27120512</a:t>
            </a:r>
            <a:endParaRPr lang="en-US" sz="1000" dirty="0" smtClean="0"/>
          </a:p>
          <a:p>
            <a:r>
              <a:rPr lang="en-US" sz="1000" dirty="0">
                <a:hlinkClick r:id="rId3"/>
              </a:rPr>
              <a:t>https://</a:t>
            </a:r>
            <a:r>
              <a:rPr lang="en-US" sz="1000" dirty="0" err="1">
                <a:hlinkClick r:id="rId3"/>
              </a:rPr>
              <a:t>www.ncbi.nlm.nih.gov</a:t>
            </a:r>
            <a:r>
              <a:rPr lang="en-US" sz="1000" dirty="0">
                <a:hlinkClick r:id="rId3"/>
              </a:rPr>
              <a:t>/</a:t>
            </a:r>
            <a:r>
              <a:rPr lang="en-US" sz="1000" dirty="0" err="1">
                <a:hlinkClick r:id="rId3"/>
              </a:rPr>
              <a:t>pubmed</a:t>
            </a:r>
            <a:r>
              <a:rPr lang="en-US" sz="1000" dirty="0">
                <a:hlinkClick r:id="rId3"/>
              </a:rPr>
              <a:t>/23962478</a:t>
            </a:r>
            <a:endParaRPr lang="en-US" sz="1000" dirty="0" smtClean="0"/>
          </a:p>
          <a:p>
            <a:r>
              <a:rPr lang="en-US" sz="1000" dirty="0">
                <a:hlinkClick r:id="rId4"/>
              </a:rPr>
              <a:t>https://www.ncbi.nlm.nih.gov/pubmed/</a:t>
            </a:r>
            <a:r>
              <a:rPr lang="en-US" sz="1000" dirty="0" smtClean="0">
                <a:hlinkClick r:id="rId4"/>
              </a:rPr>
              <a:t>27618972</a:t>
            </a:r>
            <a:endParaRPr lang="en-US" sz="1000" dirty="0" smtClean="0"/>
          </a:p>
          <a:p>
            <a:r>
              <a:rPr lang="en-US" sz="1000" dirty="0">
                <a:hlinkClick r:id="rId5"/>
              </a:rPr>
              <a:t>https://www.ncbi.nlm.nih.gov/pubmed/</a:t>
            </a:r>
            <a:r>
              <a:rPr lang="en-US" sz="1000" dirty="0" smtClean="0">
                <a:hlinkClick r:id="rId5"/>
              </a:rPr>
              <a:t>25677116</a:t>
            </a:r>
            <a:endParaRPr lang="en-US" sz="1000" dirty="0" smtClean="0"/>
          </a:p>
          <a:p>
            <a:r>
              <a:rPr lang="en-US" sz="1000" dirty="0">
                <a:hlinkClick r:id="rId6"/>
              </a:rPr>
              <a:t>https://</a:t>
            </a:r>
            <a:r>
              <a:rPr lang="en-US" sz="1000" dirty="0" err="1">
                <a:hlinkClick r:id="rId6"/>
              </a:rPr>
              <a:t>www.ncbi.nlm.nih.gov</a:t>
            </a:r>
            <a:r>
              <a:rPr lang="en-US" sz="1000" dirty="0">
                <a:hlinkClick r:id="rId6"/>
              </a:rPr>
              <a:t>/</a:t>
            </a:r>
            <a:r>
              <a:rPr lang="en-US" sz="1000" dirty="0" err="1">
                <a:hlinkClick r:id="rId6"/>
              </a:rPr>
              <a:t>pubmed</a:t>
            </a:r>
            <a:r>
              <a:rPr lang="en-US" sz="1000" dirty="0">
                <a:hlinkClick r:id="rId6"/>
              </a:rPr>
              <a:t>/26282841</a:t>
            </a:r>
            <a:endParaRPr lang="en-US" sz="1000" dirty="0" smtClean="0"/>
          </a:p>
          <a:p>
            <a:endParaRPr lang="hr-HR" sz="1000" dirty="0" smtClean="0"/>
          </a:p>
          <a:p>
            <a:r>
              <a:rPr lang="hr-HR" sz="1400" dirty="0" smtClean="0"/>
              <a:t>  </a:t>
            </a:r>
            <a:endParaRPr lang="hr-HR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/>
          <a:srcRect l="10060" t="24177" r="8929" b="17546"/>
          <a:stretch/>
        </p:blipFill>
        <p:spPr>
          <a:xfrm>
            <a:off x="5549208" y="92023"/>
            <a:ext cx="1490832" cy="6349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15573" y="116632"/>
            <a:ext cx="1907704" cy="5863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6056" y="1124744"/>
            <a:ext cx="947592" cy="1127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565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1400" u="sng" dirty="0" smtClean="0"/>
              <a:t>Expected benefits and activities during participation in BIONECA:</a:t>
            </a:r>
          </a:p>
          <a:p>
            <a:pPr marL="0" indent="0">
              <a:buNone/>
            </a:pPr>
            <a:endParaRPr lang="hr-HR" sz="14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hr-HR" sz="1400" dirty="0">
              <a:solidFill>
                <a:srgbClr val="000000"/>
              </a:solidFill>
            </a:endParaRPr>
          </a:p>
          <a:p>
            <a:r>
              <a:rPr lang="hr-HR" sz="1400" dirty="0" smtClean="0">
                <a:solidFill>
                  <a:srgbClr val="000000"/>
                </a:solidFill>
              </a:rPr>
              <a:t>Share experience with groups who use </a:t>
            </a:r>
            <a:r>
              <a:rPr lang="hr-HR" sz="1400" dirty="0" smtClean="0">
                <a:solidFill>
                  <a:srgbClr val="000000"/>
                </a:solidFill>
              </a:rPr>
              <a:t>IPCs for </a:t>
            </a:r>
            <a:r>
              <a:rPr lang="hr-HR" sz="1400" dirty="0" smtClean="0">
                <a:solidFill>
                  <a:srgbClr val="000000"/>
                </a:solidFill>
              </a:rPr>
              <a:t>brain </a:t>
            </a:r>
            <a:r>
              <a:rPr lang="hr-HR" sz="1400" dirty="0" smtClean="0">
                <a:solidFill>
                  <a:srgbClr val="000000"/>
                </a:solidFill>
              </a:rPr>
              <a:t>regeneration</a:t>
            </a:r>
            <a:endParaRPr lang="hr-HR" sz="1400" dirty="0" smtClean="0">
              <a:solidFill>
                <a:srgbClr val="000000"/>
              </a:solidFill>
            </a:endParaRPr>
          </a:p>
          <a:p>
            <a:endParaRPr lang="hr-HR" sz="1400" dirty="0" smtClean="0">
              <a:solidFill>
                <a:srgbClr val="000000"/>
              </a:solidFill>
            </a:endParaRPr>
          </a:p>
          <a:p>
            <a:r>
              <a:rPr lang="hr-HR" sz="1400" dirty="0" smtClean="0">
                <a:solidFill>
                  <a:srgbClr val="000000"/>
                </a:solidFill>
              </a:rPr>
              <a:t>Share experience and compare protocols, benefits, obstacles and strategies to progress with groups who use </a:t>
            </a:r>
            <a:r>
              <a:rPr lang="hr-HR" sz="1400" dirty="0" smtClean="0">
                <a:solidFill>
                  <a:srgbClr val="000000"/>
                </a:solidFill>
              </a:rPr>
              <a:t>nanomaterials and novel electrically conducting systems as brain-machine interfaces</a:t>
            </a:r>
            <a:endParaRPr lang="hr-HR" sz="1400" dirty="0" smtClean="0">
              <a:solidFill>
                <a:srgbClr val="000000"/>
              </a:solidFill>
            </a:endParaRPr>
          </a:p>
          <a:p>
            <a:endParaRPr lang="hr-HR" sz="1400" dirty="0" smtClean="0"/>
          </a:p>
          <a:p>
            <a:r>
              <a:rPr lang="hr-HR" sz="1400" dirty="0" smtClean="0"/>
              <a:t>Would like to learn from groups who are experienced in </a:t>
            </a:r>
            <a:r>
              <a:rPr lang="hr-HR" sz="1400" dirty="0" smtClean="0"/>
              <a:t>in vivo neural recording/stimulation</a:t>
            </a:r>
            <a:endParaRPr lang="hr-HR" sz="1400" dirty="0" smtClean="0"/>
          </a:p>
          <a:p>
            <a:endParaRPr lang="hr-HR" sz="1400" dirty="0"/>
          </a:p>
          <a:p>
            <a:r>
              <a:rPr lang="hr-HR" sz="1400" dirty="0" smtClean="0"/>
              <a:t>Would like to share experience in </a:t>
            </a:r>
            <a:r>
              <a:rPr lang="hr-HR" sz="1400" dirty="0" smtClean="0"/>
              <a:t>new in vivo </a:t>
            </a:r>
            <a:r>
              <a:rPr lang="hr-HR" sz="1400" dirty="0" smtClean="0"/>
              <a:t>imaging modalities</a:t>
            </a:r>
          </a:p>
          <a:p>
            <a:pPr marL="0" indent="0">
              <a:buNone/>
            </a:pPr>
            <a:endParaRPr lang="hr-HR" sz="1400" dirty="0" smtClean="0"/>
          </a:p>
          <a:p>
            <a:r>
              <a:rPr lang="hr-HR" sz="1400" dirty="0" smtClean="0"/>
              <a:t>Would like to </a:t>
            </a:r>
            <a:r>
              <a:rPr lang="hr-HR" sz="1400" dirty="0" smtClean="0"/>
              <a:t>work with groups on cell-biomaterials hybrids for neural interface approaches</a:t>
            </a:r>
            <a:endParaRPr lang="hr-HR" sz="1400" dirty="0" smtClean="0"/>
          </a:p>
          <a:p>
            <a:pPr marL="0" indent="0">
              <a:buNone/>
            </a:pPr>
            <a:endParaRPr lang="hr-HR" sz="1400" dirty="0" smtClean="0"/>
          </a:p>
          <a:p>
            <a:r>
              <a:rPr lang="hr-HR" sz="1400" dirty="0" smtClean="0"/>
              <a:t>Would like to </a:t>
            </a:r>
            <a:r>
              <a:rPr lang="hr-HR" sz="1400" dirty="0" smtClean="0"/>
              <a:t>work with groups on novel glycochemistries in neural regeneration</a:t>
            </a:r>
            <a:endParaRPr lang="hr-HR" sz="1400" dirty="0" smtClean="0"/>
          </a:p>
          <a:p>
            <a:endParaRPr lang="hr-HR" sz="1400" dirty="0"/>
          </a:p>
          <a:p>
            <a:r>
              <a:rPr lang="hr-HR" sz="1400" dirty="0" smtClean="0"/>
              <a:t>Would like to gather innovative combination of partners for new projects` applications</a:t>
            </a:r>
          </a:p>
          <a:p>
            <a:pPr marL="0" indent="0">
              <a:buNone/>
            </a:pPr>
            <a:r>
              <a:rPr lang="hr-HR" sz="1400" dirty="0" smtClean="0"/>
              <a:t> </a:t>
            </a:r>
          </a:p>
          <a:p>
            <a:pPr marL="0" indent="0">
              <a:buNone/>
            </a:pPr>
            <a:endParaRPr lang="hr-HR" sz="1400" dirty="0"/>
          </a:p>
          <a:p>
            <a:pPr marL="0" indent="0">
              <a:buNone/>
            </a:pPr>
            <a:r>
              <a:rPr lang="hr-HR" sz="1400" dirty="0" smtClean="0"/>
              <a:t>Foreseen maximum contribution: in </a:t>
            </a:r>
            <a:r>
              <a:rPr lang="hr-HR" sz="1400" dirty="0" smtClean="0"/>
              <a:t>W1/WG2</a:t>
            </a:r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3691413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234</Words>
  <Application>Microsoft Macintosh PowerPoint</Application>
  <PresentationFormat>On-screen Show (4:3)</PresentationFormat>
  <Paragraphs>39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Dr. Manus Biggs, PhD Centre for Research in Medical Devices (Cúram) National University of Ireland, Galway 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Prof. Dinko Mitrecic, MD, PhD Laboratory for Stem Cells, Croatian Institute for Brain Research University of Zagreb School of Medicine, Croatia</dc:title>
  <dc:creator>Dinko Mitrečić</dc:creator>
  <cp:lastModifiedBy>Manus Biggs</cp:lastModifiedBy>
  <cp:revision>15</cp:revision>
  <dcterms:created xsi:type="dcterms:W3CDTF">2017-03-16T09:39:55Z</dcterms:created>
  <dcterms:modified xsi:type="dcterms:W3CDTF">2017-03-27T11:12:00Z</dcterms:modified>
</cp:coreProperties>
</file>