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4.4.2017.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839977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4.4.2017.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553125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4.4.2017.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425026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4.4.2017.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12395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4.4.2017.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4139360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4.4.2017.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570760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4.4.2017.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62346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4.4.2017.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955165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4.4.2017.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575453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4.4.2017.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616409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4.4.2017.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779843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4E620-7D3A-40E5-826D-E64844C6BD85}" type="datetimeFigureOut">
              <a:rPr lang="hr-HR" smtClean="0"/>
              <a:pPr/>
              <a:t>4.4.2017.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4194861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0"/>
            <a:ext cx="7448872" cy="1470025"/>
          </a:xfrm>
        </p:spPr>
        <p:txBody>
          <a:bodyPr>
            <a:normAutofit/>
          </a:bodyPr>
          <a:lstStyle/>
          <a:p>
            <a:pPr algn="l"/>
            <a:r>
              <a:rPr lang="en-US" sz="1800" dirty="0" smtClean="0"/>
              <a:t>Prof. </a:t>
            </a:r>
            <a:r>
              <a:rPr lang="bs-Latn-BA" sz="1800" dirty="0" smtClean="0"/>
              <a:t>dr Mirza </a:t>
            </a:r>
            <a:r>
              <a:rPr lang="bs-Latn-BA" sz="1800" dirty="0" err="1" smtClean="0"/>
              <a:t>Bišćević</a:t>
            </a:r>
            <a:r>
              <a:rPr lang="en-US" sz="1800" dirty="0" smtClean="0"/>
              <a:t>, </a:t>
            </a:r>
            <a:r>
              <a:rPr lang="en-US" sz="1800" dirty="0" smtClean="0"/>
              <a:t>MD, PhD</a:t>
            </a:r>
            <a:br>
              <a:rPr lang="en-US" sz="1800" dirty="0" smtClean="0"/>
            </a:br>
            <a:r>
              <a:rPr lang="bs-Latn-BA" sz="1800" dirty="0" smtClean="0"/>
              <a:t>Head of </a:t>
            </a:r>
            <a:r>
              <a:rPr lang="bs-Latn-BA" sz="1800" dirty="0" err="1" smtClean="0"/>
              <a:t>Spine</a:t>
            </a:r>
            <a:r>
              <a:rPr lang="bs-Latn-BA" sz="1800" dirty="0" smtClean="0"/>
              <a:t> </a:t>
            </a:r>
            <a:r>
              <a:rPr lang="bs-Latn-BA" sz="1800" dirty="0" err="1" smtClean="0"/>
              <a:t>department</a:t>
            </a:r>
            <a:r>
              <a:rPr lang="bs-Latn-BA" sz="1800" dirty="0" smtClean="0"/>
              <a:t>, </a:t>
            </a:r>
            <a:r>
              <a:rPr lang="bs-Latn-BA" sz="1800" dirty="0" err="1" smtClean="0"/>
              <a:t>Orthopedics</a:t>
            </a:r>
            <a:r>
              <a:rPr lang="bs-Latn-BA" sz="1800" dirty="0" smtClean="0"/>
              <a:t>, </a:t>
            </a:r>
            <a:r>
              <a:rPr lang="bs-Latn-BA" sz="1800" dirty="0" err="1" smtClean="0"/>
              <a:t>Clinical</a:t>
            </a:r>
            <a:r>
              <a:rPr lang="bs-Latn-BA" sz="1800" dirty="0" smtClean="0"/>
              <a:t> centre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University of </a:t>
            </a:r>
            <a:r>
              <a:rPr lang="bs-Latn-BA" sz="1800" dirty="0" smtClean="0"/>
              <a:t>Sarajevo</a:t>
            </a:r>
            <a:r>
              <a:rPr lang="en-US" sz="1800" dirty="0" smtClean="0"/>
              <a:t> </a:t>
            </a:r>
            <a:r>
              <a:rPr lang="en-US" sz="1800" dirty="0" smtClean="0"/>
              <a:t>School of Medicine, </a:t>
            </a:r>
            <a:r>
              <a:rPr lang="bs-Latn-BA" sz="1800" dirty="0" err="1" smtClean="0"/>
              <a:t>Bosnia</a:t>
            </a:r>
            <a:r>
              <a:rPr lang="bs-Latn-BA" sz="1800" dirty="0" smtClean="0"/>
              <a:t>&amp;</a:t>
            </a:r>
            <a:r>
              <a:rPr lang="bs-Latn-BA" sz="1800" dirty="0" err="1" smtClean="0"/>
              <a:t>Herzegovina</a:t>
            </a:r>
            <a:endParaRPr lang="hr-HR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1902797"/>
            <a:ext cx="8568952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Expertise in:</a:t>
            </a:r>
          </a:p>
          <a:p>
            <a:endParaRPr lang="en-US" sz="1600" u="sng" dirty="0" smtClean="0"/>
          </a:p>
          <a:p>
            <a:endParaRPr lang="en-US" sz="1600" dirty="0" smtClean="0"/>
          </a:p>
          <a:p>
            <a:pPr marL="285750" indent="-285750"/>
            <a:r>
              <a:rPr lang="en-US" sz="1600" dirty="0" smtClean="0"/>
              <a:t>Evaluation and t</a:t>
            </a:r>
            <a:r>
              <a:rPr lang="en-US" sz="1600" dirty="0" smtClean="0"/>
              <a:t>reatment of neurological conditions caused by spine pathology: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Palsies due to spine trauma or tumors,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Radiculopathies</a:t>
            </a:r>
            <a:r>
              <a:rPr lang="en-US" sz="1600" dirty="0" smtClean="0"/>
              <a:t>  due to degenerative spine conditions,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Natural histories of above mentioned diseases and current treatment options,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Clinical responds and modulation of inflammatory reaction of neural tissue after X ray guided instillation of long-acting steroids (SNRB) in </a:t>
            </a:r>
            <a:r>
              <a:rPr lang="en-US" sz="1600" dirty="0" smtClean="0"/>
              <a:t>radiculopathy</a:t>
            </a:r>
            <a:r>
              <a:rPr lang="en-US" sz="1600" dirty="0" smtClean="0"/>
              <a:t> treatment,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Assessment of degenerative and regenerative processes in spine neural tissue on MRI,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Clinical interactions between neural and muscle function.</a:t>
            </a:r>
          </a:p>
          <a:p>
            <a:endParaRPr lang="hr-HR" sz="1000" dirty="0" smtClean="0"/>
          </a:p>
          <a:p>
            <a:endParaRPr lang="hr-HR" sz="1000" dirty="0"/>
          </a:p>
          <a:p>
            <a:r>
              <a:rPr lang="hr-HR" sz="1000" dirty="0" smtClean="0"/>
              <a:t>https://www.ncbi.nlm.nih.gov/pubmed/?term=biscevic+m</a:t>
            </a:r>
            <a:endParaRPr lang="hr-HR" sz="1000" dirty="0" smtClean="0"/>
          </a:p>
          <a:p>
            <a:r>
              <a:rPr lang="hr-HR" sz="1400" dirty="0" smtClean="0"/>
              <a:t>  </a:t>
            </a:r>
            <a:endParaRPr lang="hr-HR" sz="1400" dirty="0"/>
          </a:p>
        </p:txBody>
      </p:sp>
      <p:pic>
        <p:nvPicPr>
          <p:cNvPr id="3" name="Picture 2" descr="M mirz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188640"/>
            <a:ext cx="1288048" cy="1728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 descr="scan00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196752"/>
            <a:ext cx="2160240" cy="698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2756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332656"/>
            <a:ext cx="8568952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600" u="sng" dirty="0" smtClean="0"/>
              <a:t>Expected benefits and activities during participation in BIONECA:</a:t>
            </a:r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endParaRPr lang="en-GB" sz="1600" dirty="0" smtClean="0"/>
          </a:p>
          <a:p>
            <a:r>
              <a:rPr lang="en-GB" sz="1600" dirty="0" smtClean="0"/>
              <a:t>Share experience with experts who are familiar with inflammatory reactions of nerve tissue and its modulations, mostly in pain treatment</a:t>
            </a:r>
            <a:r>
              <a:rPr lang="bs-Latn-BA" sz="1600" dirty="0" smtClean="0"/>
              <a:t>,</a:t>
            </a:r>
            <a:endParaRPr lang="en-GB" sz="1600" dirty="0" smtClean="0"/>
          </a:p>
          <a:p>
            <a:endParaRPr lang="en-GB" sz="1600" dirty="0" smtClean="0"/>
          </a:p>
          <a:p>
            <a:r>
              <a:rPr lang="en-GB" sz="1600" dirty="0" smtClean="0"/>
              <a:t>Share experience about </a:t>
            </a:r>
            <a:r>
              <a:rPr lang="en-GB" sz="1600" dirty="0" smtClean="0"/>
              <a:t>clinical scores as finest tool for analysing the final results of each diagnosis and treatment</a:t>
            </a:r>
            <a:r>
              <a:rPr lang="bs-Latn-BA" sz="1600" dirty="0" smtClean="0"/>
              <a:t>,</a:t>
            </a:r>
            <a:endParaRPr lang="en-GB" sz="1600" dirty="0" smtClean="0"/>
          </a:p>
          <a:p>
            <a:endParaRPr lang="en-GB" sz="1600" dirty="0" smtClean="0"/>
          </a:p>
          <a:p>
            <a:r>
              <a:rPr lang="en-GB" sz="1600" dirty="0" smtClean="0"/>
              <a:t>Would like to learn from experts experienced in neural and muscle cell biology </a:t>
            </a:r>
            <a:r>
              <a:rPr lang="bs-Latn-BA" sz="1600" dirty="0" smtClean="0"/>
              <a:t>,</a:t>
            </a:r>
            <a:endParaRPr lang="en-GB" sz="1600" dirty="0" smtClean="0"/>
          </a:p>
          <a:p>
            <a:endParaRPr lang="en-GB" sz="1600" dirty="0" smtClean="0"/>
          </a:p>
          <a:p>
            <a:r>
              <a:rPr lang="en-GB" sz="1600" dirty="0" smtClean="0"/>
              <a:t>Would like to enlarge knowledge about biochemistry and </a:t>
            </a:r>
            <a:r>
              <a:rPr lang="en-GB" sz="1600" dirty="0" smtClean="0"/>
              <a:t>pathophysiology</a:t>
            </a:r>
            <a:r>
              <a:rPr lang="en-GB" sz="1600" dirty="0" smtClean="0"/>
              <a:t> of targeted neural and muscular diseases and their regenerative capabilities.</a:t>
            </a:r>
          </a:p>
          <a:p>
            <a:pPr marL="0" indent="0">
              <a:buNone/>
            </a:pPr>
            <a:r>
              <a:rPr lang="en-GB" sz="1400" dirty="0" smtClean="0"/>
              <a:t> </a:t>
            </a:r>
          </a:p>
          <a:p>
            <a:pPr marL="0" indent="0">
              <a:buNone/>
            </a:pPr>
            <a:endParaRPr lang="hr-HR" sz="1400" dirty="0"/>
          </a:p>
          <a:p>
            <a:pPr marL="0" indent="0">
              <a:buNone/>
            </a:pPr>
            <a:r>
              <a:rPr lang="hr-HR" sz="1400" dirty="0" smtClean="0"/>
              <a:t>Foreseen maximum contribution: </a:t>
            </a:r>
            <a:r>
              <a:rPr lang="hr-HR" sz="1400" smtClean="0"/>
              <a:t>in </a:t>
            </a:r>
            <a:r>
              <a:rPr lang="hr-HR" sz="1400" smtClean="0"/>
              <a:t>WG3</a:t>
            </a:r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xmlns="" val="369141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192</Words>
  <Application>Microsoft Office PowerPoint</Application>
  <PresentationFormat>On-screen Show (4:3)</PresentationFormat>
  <Paragraphs>34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Prof. dr Mirza Bišćević, MD, PhD Head of Spine department, Orthopedics, Clinical centre  University of Sarajevo School of Medicine, Bosnia&amp;Herzegovina</vt:lpstr>
      <vt:lpstr>Slide 2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Prof. Dinko Mitrecic, MD, PhD Laboratory for Stem Cells, Croatian Institute for Brain Research University of Zagreb School of Medicine, Croatia</dc:title>
  <dc:creator>Dinko Mitrečić</dc:creator>
  <cp:lastModifiedBy>Korisnik</cp:lastModifiedBy>
  <cp:revision>16</cp:revision>
  <dcterms:created xsi:type="dcterms:W3CDTF">2017-03-16T09:39:55Z</dcterms:created>
  <dcterms:modified xsi:type="dcterms:W3CDTF">2017-04-04T10:02:39Z</dcterms:modified>
</cp:coreProperties>
</file>