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9" d="100"/>
          <a:sy n="129" d="100"/>
        </p:scale>
        <p:origin x="-7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6.4.2017.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6.4.2017.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6.4.2017.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6.4.2017.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6.4.2017.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6.4.2017.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6.4.2017.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6.4.2017.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6.4.2017.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6.4.2017.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6.4.2017.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t>6.4.2017.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1800" dirty="0" smtClean="0"/>
              <a:t>Prof. Sonia Contera, Biological Physics, </a:t>
            </a:r>
            <a:r>
              <a:rPr lang="en-US" sz="1800" dirty="0" smtClean="0"/>
              <a:t>PhD</a:t>
            </a:r>
            <a:br>
              <a:rPr lang="en-US" sz="1800" dirty="0" smtClean="0"/>
            </a:br>
            <a:r>
              <a:rPr lang="en-GB" sz="1800" dirty="0" smtClean="0"/>
              <a:t>Biological Physics , Physics Department</a:t>
            </a:r>
            <a:r>
              <a:rPr lang="en-GB" sz="1800" dirty="0"/>
              <a:t>, </a:t>
            </a:r>
            <a:br>
              <a:rPr lang="en-GB" sz="1800" dirty="0"/>
            </a:br>
            <a:r>
              <a:rPr lang="en-GB" sz="1800" dirty="0"/>
              <a:t>https://</a:t>
            </a:r>
            <a:r>
              <a:rPr lang="en-GB" sz="1800" dirty="0" smtClean="0"/>
              <a:t>www2.physics.ox.ac.uk/contacts/people/antoranzcontera</a:t>
            </a:r>
            <a:br>
              <a:rPr lang="en-GB" sz="1800" dirty="0" smtClean="0"/>
            </a:br>
            <a:r>
              <a:rPr lang="en-GB" sz="1800" dirty="0" smtClean="0"/>
              <a:t>University </a:t>
            </a:r>
            <a:r>
              <a:rPr lang="en-GB" sz="1800" dirty="0"/>
              <a:t>of </a:t>
            </a:r>
            <a:r>
              <a:rPr lang="en-GB" sz="1800" dirty="0" smtClean="0"/>
              <a:t>Oxford</a:t>
            </a:r>
            <a:r>
              <a:rPr lang="en-US" sz="1800" dirty="0" smtClean="0"/>
              <a:t>, UK</a:t>
            </a:r>
            <a:r>
              <a:rPr lang="en-US" dirty="0" smtClean="0"/>
              <a:t/>
            </a:r>
            <a:br>
              <a:rPr lang="en-US" dirty="0" smtClean="0"/>
            </a:b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65067" y="1988840"/>
            <a:ext cx="8437802" cy="4393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100" u="sng" dirty="0" smtClean="0">
                <a:latin typeface="+mj-lt"/>
              </a:rPr>
              <a:t>Expertise in: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hr-HR" sz="1100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latin typeface="+mj-lt"/>
              </a:rPr>
              <a:t>  Quantitative measurements of mechanical properties of live cells in physiological environment using atomic force microscopy</a:t>
            </a:r>
          </a:p>
          <a:p>
            <a:pPr lvl="1"/>
            <a:r>
              <a:rPr lang="en-GB" sz="900" i="1" dirty="0" smtClean="0">
                <a:latin typeface="+mj-lt"/>
              </a:rPr>
              <a:t>"Mapping </a:t>
            </a:r>
            <a:r>
              <a:rPr lang="en-GB" sz="900" i="1" dirty="0" err="1">
                <a:latin typeface="+mj-lt"/>
              </a:rPr>
              <a:t>nanomechanical</a:t>
            </a:r>
            <a:r>
              <a:rPr lang="en-GB" sz="900" i="1" dirty="0">
                <a:latin typeface="+mj-lt"/>
              </a:rPr>
              <a:t> properties of live cells using multi-harmonic atomic force microscopy" 2011. Raman A, Trigueros S, Cartagena A, Stevenson APZ, </a:t>
            </a:r>
            <a:r>
              <a:rPr lang="en-GB" sz="900" i="1" dirty="0" err="1">
                <a:latin typeface="+mj-lt"/>
              </a:rPr>
              <a:t>Susilo</a:t>
            </a:r>
            <a:r>
              <a:rPr lang="en-GB" sz="900" i="1" dirty="0">
                <a:latin typeface="+mj-lt"/>
              </a:rPr>
              <a:t> M, </a:t>
            </a:r>
            <a:r>
              <a:rPr lang="en-GB" sz="900" i="1" dirty="0" err="1">
                <a:latin typeface="+mj-lt"/>
              </a:rPr>
              <a:t>Nauman</a:t>
            </a:r>
            <a:r>
              <a:rPr lang="en-GB" sz="900" i="1" dirty="0">
                <a:latin typeface="+mj-lt"/>
              </a:rPr>
              <a:t> E, and </a:t>
            </a:r>
            <a:r>
              <a:rPr lang="en-GB" sz="900" i="1" u="sng" dirty="0" smtClean="0">
                <a:latin typeface="+mj-lt"/>
              </a:rPr>
              <a:t>Contera </a:t>
            </a:r>
            <a:r>
              <a:rPr lang="en-GB" sz="900" i="1" u="sng" dirty="0">
                <a:latin typeface="+mj-lt"/>
              </a:rPr>
              <a:t>SA. </a:t>
            </a:r>
            <a:r>
              <a:rPr lang="en-GB" sz="900" b="1" i="1" dirty="0">
                <a:latin typeface="+mj-lt"/>
              </a:rPr>
              <a:t>Nature Nanotechnology </a:t>
            </a:r>
            <a:r>
              <a:rPr lang="en-GB" sz="900" i="1" dirty="0" smtClean="0">
                <a:latin typeface="+mj-lt"/>
              </a:rPr>
              <a:t>6:809-14</a:t>
            </a:r>
          </a:p>
          <a:p>
            <a:pPr lvl="1"/>
            <a:endParaRPr lang="en-GB" sz="900" i="1" dirty="0">
              <a:latin typeface="+mj-lt"/>
            </a:endParaRPr>
          </a:p>
          <a:p>
            <a:pPr lvl="1"/>
            <a:endParaRPr lang="en-GB" sz="900" i="1" dirty="0" smtClean="0">
              <a:latin typeface="+mj-lt"/>
            </a:endParaRPr>
          </a:p>
          <a:p>
            <a:pPr lvl="1"/>
            <a:endParaRPr lang="en-GB" sz="900" i="1" dirty="0">
              <a:latin typeface="+mj-lt"/>
            </a:endParaRPr>
          </a:p>
          <a:p>
            <a:pPr lvl="1"/>
            <a:endParaRPr lang="en-GB" sz="900" i="1" dirty="0" smtClean="0">
              <a:latin typeface="+mj-lt"/>
            </a:endParaRPr>
          </a:p>
          <a:p>
            <a:pPr lvl="1"/>
            <a:endParaRPr lang="en-GB" sz="900" i="1" dirty="0" smtClean="0">
              <a:latin typeface="+mj-lt"/>
            </a:endParaRPr>
          </a:p>
          <a:p>
            <a:pPr lvl="1"/>
            <a:endParaRPr lang="en-GB" sz="1050" i="1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latin typeface="+mj-lt"/>
              </a:rPr>
              <a:t>Quantitative measurements of mechanical </a:t>
            </a:r>
            <a:r>
              <a:rPr lang="en-GB" sz="1100" dirty="0" smtClean="0">
                <a:latin typeface="+mj-lt"/>
              </a:rPr>
              <a:t>(viscoelasticity, </a:t>
            </a:r>
            <a:r>
              <a:rPr lang="en-GB" sz="1100" dirty="0" err="1" smtClean="0">
                <a:latin typeface="+mj-lt"/>
              </a:rPr>
              <a:t>poroelasticity</a:t>
            </a:r>
            <a:r>
              <a:rPr lang="en-GB" sz="1100" dirty="0" smtClean="0">
                <a:latin typeface="+mj-lt"/>
              </a:rPr>
              <a:t>) </a:t>
            </a:r>
            <a:r>
              <a:rPr lang="en-GB" sz="1100" dirty="0" smtClean="0">
                <a:latin typeface="+mj-lt"/>
              </a:rPr>
              <a:t>of polymers and polymer matrices for tissue engineering</a:t>
            </a:r>
          </a:p>
          <a:p>
            <a:pPr lvl="1"/>
            <a:r>
              <a:rPr lang="en-GB" sz="900" i="1" dirty="0">
                <a:latin typeface="+mj-lt"/>
              </a:rPr>
              <a:t>“Sub-nanoscale free volume and local elastic modulus of chitosan/carbon nanotube biomimetic nanocomposite scaffold-materials" 2015. Axpe E, Bugnicourt E, Merida D, </a:t>
            </a:r>
            <a:r>
              <a:rPr lang="en-GB" sz="900" i="1" dirty="0" err="1">
                <a:latin typeface="+mj-lt"/>
              </a:rPr>
              <a:t>Goiriena-Goikoetxea</a:t>
            </a:r>
            <a:r>
              <a:rPr lang="en-GB" sz="900" i="1" dirty="0">
                <a:latin typeface="+mj-lt"/>
              </a:rPr>
              <a:t> M, Unzueta I, Sanchez-Eugenia R, Garcia J A, </a:t>
            </a:r>
            <a:r>
              <a:rPr lang="en-GB" sz="900" i="1" dirty="0" err="1">
                <a:latin typeface="+mj-lt"/>
              </a:rPr>
              <a:t>Plazaola</a:t>
            </a:r>
            <a:r>
              <a:rPr lang="en-GB" sz="900" i="1" dirty="0">
                <a:latin typeface="+mj-lt"/>
              </a:rPr>
              <a:t> F and </a:t>
            </a:r>
            <a:r>
              <a:rPr lang="en-GB" sz="900" i="1" u="sng" dirty="0" smtClean="0">
                <a:latin typeface="+mj-lt"/>
              </a:rPr>
              <a:t>Contera </a:t>
            </a:r>
            <a:r>
              <a:rPr lang="en-GB" sz="900" i="1" u="sng" dirty="0">
                <a:latin typeface="+mj-lt"/>
              </a:rPr>
              <a:t>SA</a:t>
            </a:r>
            <a:r>
              <a:rPr lang="en-GB" sz="900" i="1" dirty="0">
                <a:latin typeface="+mj-lt"/>
              </a:rPr>
              <a:t>. </a:t>
            </a:r>
            <a:r>
              <a:rPr lang="en-GB" sz="900" b="1" i="1" dirty="0">
                <a:latin typeface="+mj-lt"/>
              </a:rPr>
              <a:t>Journal of Materials Chemistry B </a:t>
            </a:r>
            <a:r>
              <a:rPr lang="en-GB" sz="900" i="1" dirty="0">
                <a:latin typeface="+mj-lt"/>
              </a:rPr>
              <a:t>2015, </a:t>
            </a:r>
            <a:r>
              <a:rPr lang="en-GB" sz="900" b="1" i="1" dirty="0">
                <a:latin typeface="+mj-lt"/>
              </a:rPr>
              <a:t> 3</a:t>
            </a:r>
            <a:r>
              <a:rPr lang="en-GB" sz="900" i="1" dirty="0">
                <a:latin typeface="+mj-lt"/>
              </a:rPr>
              <a:t> </a:t>
            </a:r>
            <a:r>
              <a:rPr lang="en-GB" sz="900" i="1" dirty="0" smtClean="0">
                <a:latin typeface="+mj-lt"/>
              </a:rPr>
              <a:t>3169-3176</a:t>
            </a:r>
          </a:p>
          <a:p>
            <a:pPr lvl="1"/>
            <a:endParaRPr lang="en-GB" sz="900" i="1" dirty="0" smtClean="0">
              <a:latin typeface="+mj-lt"/>
            </a:endParaRPr>
          </a:p>
          <a:p>
            <a:pPr lvl="1"/>
            <a:endParaRPr lang="en-GB" sz="900" i="1" dirty="0">
              <a:latin typeface="+mj-lt"/>
            </a:endParaRPr>
          </a:p>
          <a:p>
            <a:pPr lvl="1"/>
            <a:endParaRPr lang="en-GB" sz="900" i="1" dirty="0" smtClean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latin typeface="+mj-lt"/>
              </a:rPr>
              <a:t>High resolution quantitative atomic force microscopy in solution of biological interfaces</a:t>
            </a:r>
          </a:p>
          <a:p>
            <a:pPr lvl="1"/>
            <a:r>
              <a:rPr lang="en-GB" sz="1000" i="1" dirty="0" smtClean="0">
                <a:latin typeface="+mj-lt"/>
              </a:rPr>
              <a:t>"</a:t>
            </a:r>
            <a:r>
              <a:rPr lang="en-GB" sz="1000" i="1" dirty="0">
                <a:latin typeface="+mj-lt"/>
              </a:rPr>
              <a:t>Direct mapping of the solid-liquid adhesion energy with </a:t>
            </a:r>
            <a:r>
              <a:rPr lang="en-GB" sz="1000" i="1" dirty="0" err="1">
                <a:latin typeface="+mj-lt"/>
              </a:rPr>
              <a:t>subnanometre</a:t>
            </a:r>
            <a:r>
              <a:rPr lang="en-GB" sz="1000" i="1" dirty="0">
                <a:latin typeface="+mj-lt"/>
              </a:rPr>
              <a:t> resolution"2010. Voitchovsky K, Kuna JJ, </a:t>
            </a:r>
            <a:r>
              <a:rPr lang="en-GB" sz="1000" i="1" u="sng" dirty="0">
                <a:latin typeface="+mj-lt"/>
              </a:rPr>
              <a:t>Contera SA</a:t>
            </a:r>
            <a:r>
              <a:rPr lang="en-GB" sz="1000" i="1" dirty="0">
                <a:latin typeface="+mj-lt"/>
              </a:rPr>
              <a:t>, </a:t>
            </a:r>
            <a:r>
              <a:rPr lang="en-GB" sz="1000" i="1" dirty="0" err="1">
                <a:latin typeface="+mj-lt"/>
              </a:rPr>
              <a:t>Tosatti</a:t>
            </a:r>
            <a:r>
              <a:rPr lang="en-GB" sz="1000" i="1" dirty="0">
                <a:latin typeface="+mj-lt"/>
              </a:rPr>
              <a:t> E, and </a:t>
            </a:r>
            <a:r>
              <a:rPr lang="en-GB" sz="1000" i="1" dirty="0" err="1">
                <a:latin typeface="+mj-lt"/>
              </a:rPr>
              <a:t>Stellacci</a:t>
            </a:r>
            <a:r>
              <a:rPr lang="en-GB" sz="1000" i="1" dirty="0">
                <a:latin typeface="+mj-lt"/>
              </a:rPr>
              <a:t> F. </a:t>
            </a:r>
            <a:r>
              <a:rPr lang="en-GB" sz="1000" b="1" i="1" dirty="0">
                <a:latin typeface="+mj-lt"/>
              </a:rPr>
              <a:t>Nature Nanotechnology</a:t>
            </a:r>
            <a:r>
              <a:rPr lang="en-GB" sz="1000" i="1" dirty="0">
                <a:latin typeface="+mj-lt"/>
              </a:rPr>
              <a:t> 5:401-5. </a:t>
            </a:r>
            <a:endParaRPr lang="hr-HR" sz="1100" dirty="0" smtClean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hr-HR" sz="1100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latin typeface="+mj-lt"/>
              </a:rPr>
              <a:t>Magnetic nanomaterials for tissue engineering and other biomedical applications</a:t>
            </a:r>
          </a:p>
          <a:p>
            <a:pPr lvl="1"/>
            <a:r>
              <a:rPr lang="en-GB" sz="900" i="1" dirty="0">
                <a:latin typeface="+mj-lt"/>
              </a:rPr>
              <a:t>Magneto-electrical orientation of lipid-coated graphitic micro-particles in solution. J Nguyen, S Contera, I. Llorente </a:t>
            </a:r>
            <a:r>
              <a:rPr lang="en-GB" sz="900" i="1" dirty="0" smtClean="0">
                <a:latin typeface="+mj-lt"/>
              </a:rPr>
              <a:t>García, </a:t>
            </a:r>
            <a:r>
              <a:rPr lang="en-GB" sz="900" i="1" dirty="0">
                <a:latin typeface="+mj-lt"/>
              </a:rPr>
              <a:t>RSC Advances, 2016, 52, 46643-46653</a:t>
            </a:r>
            <a:r>
              <a:rPr lang="hr-HR" sz="900" i="1" dirty="0" smtClean="0">
                <a:latin typeface="+mj-lt"/>
              </a:rPr>
              <a:t>  </a:t>
            </a:r>
            <a:endParaRPr lang="en-GB" sz="900" i="1" dirty="0" smtClean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latin typeface="+mj-lt"/>
              </a:rPr>
              <a:t>Multiscale biophysics, the physics that connects biology from the nanometre scale of proteins to the scale of cells  and </a:t>
            </a:r>
            <a:r>
              <a:rPr lang="en-GB" sz="1100" dirty="0" smtClean="0">
                <a:latin typeface="+mj-lt"/>
              </a:rPr>
              <a:t>tissues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latin typeface="+mj-lt"/>
              </a:rPr>
              <a:t>Electromechanical coupling in neurons</a:t>
            </a:r>
            <a:endParaRPr lang="en-GB" sz="1100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hr-HR" sz="1100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78" y="332656"/>
            <a:ext cx="919232" cy="1311786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780928"/>
            <a:ext cx="2220665" cy="84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677" y="4071041"/>
            <a:ext cx="1155978" cy="654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756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400" u="sng" dirty="0" smtClean="0"/>
              <a:t>Expected benefits and activities during participation in BIONECA:</a:t>
            </a:r>
          </a:p>
          <a:p>
            <a:pPr marL="0" indent="0">
              <a:buNone/>
            </a:pPr>
            <a:endParaRPr lang="hr-HR" sz="1400" dirty="0" smtClean="0"/>
          </a:p>
          <a:p>
            <a:pPr marL="0" indent="0">
              <a:buNone/>
            </a:pPr>
            <a:endParaRPr lang="hr-HR" sz="1400" dirty="0"/>
          </a:p>
          <a:p>
            <a:r>
              <a:rPr lang="hr-HR" sz="1400" dirty="0" smtClean="0"/>
              <a:t>Share experience with groups who </a:t>
            </a:r>
            <a:r>
              <a:rPr lang="en-GB" sz="1400" dirty="0" smtClean="0"/>
              <a:t>work on tissue engineering in the brain</a:t>
            </a:r>
          </a:p>
          <a:p>
            <a:endParaRPr lang="hr-HR" sz="1400" dirty="0" smtClean="0"/>
          </a:p>
          <a:p>
            <a:r>
              <a:rPr lang="hr-HR" sz="1400" dirty="0" smtClean="0"/>
              <a:t>Share </a:t>
            </a:r>
            <a:r>
              <a:rPr lang="en-GB" sz="1400" dirty="0" smtClean="0"/>
              <a:t>my knowledge of mechanics of cells , polymer physics, </a:t>
            </a:r>
            <a:r>
              <a:rPr lang="en-GB" sz="1400" dirty="0" err="1" smtClean="0"/>
              <a:t>mechanotransduction</a:t>
            </a:r>
            <a:r>
              <a:rPr lang="en-GB" sz="1400" dirty="0" smtClean="0"/>
              <a:t> and quantitative measurement  of mechanics at the </a:t>
            </a:r>
            <a:r>
              <a:rPr lang="en-GB" sz="1400" dirty="0" err="1" smtClean="0"/>
              <a:t>nano</a:t>
            </a:r>
            <a:r>
              <a:rPr lang="en-GB" sz="1400" dirty="0" smtClean="0"/>
              <a:t> and </a:t>
            </a:r>
            <a:r>
              <a:rPr lang="en-GB" sz="1400" smtClean="0"/>
              <a:t>micro scale with </a:t>
            </a:r>
            <a:r>
              <a:rPr lang="en-GB" sz="1400" dirty="0" smtClean="0"/>
              <a:t>groups doing tissue engineering</a:t>
            </a:r>
          </a:p>
          <a:p>
            <a:r>
              <a:rPr lang="en-GB" sz="1400" dirty="0" smtClean="0"/>
              <a:t>Share my knowledge of </a:t>
            </a:r>
            <a:r>
              <a:rPr lang="en-GB" sz="1400" dirty="0" err="1" smtClean="0"/>
              <a:t>mechanoelectrical</a:t>
            </a:r>
            <a:r>
              <a:rPr lang="en-GB" sz="1400" dirty="0" smtClean="0"/>
              <a:t> coupling in neurons for the design of materials for tissue engineering</a:t>
            </a:r>
          </a:p>
          <a:p>
            <a:r>
              <a:rPr lang="en-GB" sz="1400" dirty="0" smtClean="0"/>
              <a:t>Share my knowledge in high resolution atomic force microscopy for characterisation of cells and materials</a:t>
            </a:r>
          </a:p>
          <a:p>
            <a:r>
              <a:rPr lang="en-GB" sz="1400" dirty="0" smtClean="0"/>
              <a:t>Learn about advances in materials for tissue engineering</a:t>
            </a:r>
          </a:p>
          <a:p>
            <a:r>
              <a:rPr lang="en-GB" sz="1400" dirty="0" smtClean="0"/>
              <a:t>Learn physics and materials challenges for tissue engineering of the brain and in cardiology</a:t>
            </a:r>
          </a:p>
          <a:p>
            <a:endParaRPr lang="en-GB" sz="1400" dirty="0" smtClean="0"/>
          </a:p>
          <a:p>
            <a:endParaRPr lang="en-GB" sz="1400" dirty="0"/>
          </a:p>
          <a:p>
            <a:r>
              <a:rPr lang="hr-HR" sz="1400" dirty="0" smtClean="0"/>
              <a:t>Would </a:t>
            </a:r>
            <a:r>
              <a:rPr lang="hr-HR" sz="1400" dirty="0" smtClean="0"/>
              <a:t>like to gather innovative combination of partners for new projects` applications</a:t>
            </a:r>
          </a:p>
          <a:p>
            <a:pPr marL="0" indent="0">
              <a:buNone/>
            </a:pPr>
            <a:r>
              <a:rPr lang="hr-HR" sz="1400" dirty="0" smtClean="0"/>
              <a:t> </a:t>
            </a:r>
          </a:p>
          <a:p>
            <a:pPr marL="0" indent="0">
              <a:buNone/>
            </a:pPr>
            <a:endParaRPr lang="hr-HR" sz="1400" dirty="0"/>
          </a:p>
          <a:p>
            <a:pPr marL="0" indent="0">
              <a:buNone/>
            </a:pPr>
            <a:r>
              <a:rPr lang="hr-HR" sz="1400" dirty="0" smtClean="0"/>
              <a:t>Foreseen maximum contribution: in </a:t>
            </a:r>
            <a:r>
              <a:rPr lang="hr-HR" sz="1800" b="1" dirty="0" smtClean="0"/>
              <a:t>WG</a:t>
            </a:r>
            <a:r>
              <a:rPr lang="en-GB" sz="1800" b="1" dirty="0" smtClean="0"/>
              <a:t>2</a:t>
            </a:r>
            <a:endParaRPr lang="hr-HR" sz="1800" b="1" dirty="0"/>
          </a:p>
        </p:txBody>
      </p:sp>
    </p:spTree>
    <p:extLst>
      <p:ext uri="{BB962C8B-B14F-4D97-AF65-F5344CB8AC3E}">
        <p14:creationId xmlns:p14="http://schemas.microsoft.com/office/powerpoint/2010/main" val="369141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367</Words>
  <Application>Microsoft Office PowerPoint</Application>
  <PresentationFormat>On-screen Show (4:3)</PresentationFormat>
  <Paragraphs>41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Prof. Sonia Contera, Biological Physics, PhD Biological Physics , Physics Department,  https://www2.physics.ox.ac.uk/contacts/people/antoranzcontera University of Oxford, UK 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Sonia Antoranz Contera</cp:lastModifiedBy>
  <cp:revision>12</cp:revision>
  <dcterms:created xsi:type="dcterms:W3CDTF">2017-03-16T09:39:55Z</dcterms:created>
  <dcterms:modified xsi:type="dcterms:W3CDTF">2017-04-06T18:09:02Z</dcterms:modified>
</cp:coreProperties>
</file>