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997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5312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5026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395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936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0760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234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51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545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6409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79843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4E620-7D3A-40E5-826D-E64844C6BD85}" type="datetimeFigureOut">
              <a:rPr lang="hr-HR" smtClean="0"/>
              <a:t>5.4.2017.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AA6A-3272-4E52-A149-56CEAA58DA3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9486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10267" t="11734" r="5392" b="4952"/>
          <a:stretch/>
        </p:blipFill>
        <p:spPr>
          <a:xfrm rot="19827731">
            <a:off x="5446431" y="1343931"/>
            <a:ext cx="1942903" cy="11995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r="34830"/>
          <a:stretch/>
        </p:blipFill>
        <p:spPr bwMode="auto">
          <a:xfrm rot="20577093" flipH="1">
            <a:off x="6422052" y="2283332"/>
            <a:ext cx="2275743" cy="167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8" r="13411" b="31259"/>
          <a:stretch/>
        </p:blipFill>
        <p:spPr>
          <a:xfrm>
            <a:off x="274185" y="916776"/>
            <a:ext cx="803342" cy="1104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97789"/>
            <a:ext cx="7772400" cy="510931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/>
              <a:t>Director Lars Pleth Nielsen, PhD, HD(O)</a:t>
            </a:r>
            <a:br>
              <a:rPr lang="en-US" sz="1800" dirty="0" smtClean="0"/>
            </a:br>
            <a:r>
              <a:rPr lang="en-US" sz="1800" dirty="0" smtClean="0"/>
              <a:t>Danish Technological Institute (DTI)</a:t>
            </a:r>
            <a:br>
              <a:rPr lang="en-US" sz="1800" dirty="0" smtClean="0"/>
            </a:br>
            <a:r>
              <a:rPr lang="en-US" sz="1800" dirty="0" smtClean="0"/>
              <a:t>Tribology Centre</a:t>
            </a:r>
            <a:endParaRPr lang="hr-HR" dirty="0"/>
          </a:p>
        </p:txBody>
      </p:sp>
      <p:sp>
        <p:nvSpPr>
          <p:cNvPr id="7" name="TextBox 6"/>
          <p:cNvSpPr txBox="1"/>
          <p:nvPr/>
        </p:nvSpPr>
        <p:spPr>
          <a:xfrm>
            <a:off x="183927" y="2032699"/>
            <a:ext cx="7374832" cy="52937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Expertise in: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Coating development and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Several coatings are available at production level, incl. </a:t>
            </a:r>
            <a:r>
              <a:rPr lang="en-US" sz="1400" dirty="0" err="1" smtClean="0"/>
              <a:t>tox</a:t>
            </a:r>
            <a:r>
              <a:rPr lang="en-US" sz="1400" dirty="0"/>
              <a:t>-</a:t>
            </a:r>
            <a:r>
              <a:rPr lang="en-US" sz="1400" dirty="0" smtClean="0"/>
              <a:t>tested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Nitrides: </a:t>
            </a:r>
            <a:r>
              <a:rPr lang="en-US" sz="1400" dirty="0" err="1" smtClean="0"/>
              <a:t>ZrN</a:t>
            </a:r>
            <a:r>
              <a:rPr lang="en-US" sz="1400" dirty="0" smtClean="0"/>
              <a:t>, </a:t>
            </a:r>
            <a:r>
              <a:rPr lang="en-US" sz="1400" dirty="0" err="1" smtClean="0"/>
              <a:t>TiN</a:t>
            </a:r>
            <a:r>
              <a:rPr lang="en-US" sz="1400" dirty="0" smtClean="0"/>
              <a:t>, </a:t>
            </a:r>
            <a:r>
              <a:rPr lang="en-US" sz="1400" dirty="0" err="1" smtClean="0"/>
              <a:t>CrN</a:t>
            </a:r>
            <a:endParaRPr lang="en-US" sz="14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Low-friction coatings: Different DLCs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a-DK" sz="1400" dirty="0" err="1" smtClean="0"/>
              <a:t>Oxides</a:t>
            </a:r>
            <a:r>
              <a:rPr lang="da-DK" sz="1400" dirty="0" smtClean="0"/>
              <a:t>, </a:t>
            </a:r>
            <a:r>
              <a:rPr lang="da-DK" sz="1400" dirty="0" err="1" smtClean="0"/>
              <a:t>e.g</a:t>
            </a:r>
            <a:r>
              <a:rPr lang="da-DK" sz="1400" dirty="0" smtClean="0"/>
              <a:t>.: TiO</a:t>
            </a:r>
            <a:r>
              <a:rPr lang="da-DK" sz="1400" baseline="-25000" dirty="0" smtClean="0"/>
              <a:t>2</a:t>
            </a:r>
            <a:r>
              <a:rPr lang="da-DK" sz="1400" dirty="0" smtClean="0"/>
              <a:t>, Al</a:t>
            </a:r>
            <a:r>
              <a:rPr lang="da-DK" sz="1400" baseline="-25000" dirty="0" smtClean="0"/>
              <a:t>2</a:t>
            </a:r>
            <a:r>
              <a:rPr lang="da-DK" sz="1400" dirty="0" smtClean="0"/>
              <a:t>O</a:t>
            </a:r>
            <a:r>
              <a:rPr lang="da-DK" sz="1400" baseline="-25000" dirty="0" smtClean="0"/>
              <a:t>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da-DK" sz="1400" dirty="0" smtClean="0"/>
              <a:t>Pure metals, </a:t>
            </a:r>
            <a:r>
              <a:rPr lang="da-DK" sz="1400" dirty="0" err="1" smtClean="0"/>
              <a:t>e.g</a:t>
            </a:r>
            <a:r>
              <a:rPr lang="da-DK" sz="1400" dirty="0" smtClean="0"/>
              <a:t>.: Ti, Ta, </a:t>
            </a:r>
            <a:r>
              <a:rPr lang="da-DK" sz="1400" dirty="0" err="1" smtClean="0"/>
              <a:t>Cr</a:t>
            </a:r>
            <a:r>
              <a:rPr lang="da-DK" sz="1400" dirty="0" smtClean="0"/>
              <a:t>, </a:t>
            </a:r>
            <a:r>
              <a:rPr lang="da-DK" sz="1400" dirty="0" err="1" smtClean="0"/>
              <a:t>Cu</a:t>
            </a:r>
            <a:r>
              <a:rPr lang="da-DK" sz="1400" dirty="0" smtClean="0"/>
              <a:t>…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Patented titan-strontium (</a:t>
            </a:r>
            <a:r>
              <a:rPr lang="en-US" sz="1400" dirty="0" err="1" smtClean="0"/>
              <a:t>Ti-Sr</a:t>
            </a:r>
            <a:r>
              <a:rPr lang="en-US" sz="1400" dirty="0" smtClean="0"/>
              <a:t>) coating facilitating accelerated bone growth. Tested and validated on rats and rabbits.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High surface area </a:t>
            </a:r>
            <a:r>
              <a:rPr lang="en-US" sz="1400" dirty="0" err="1" smtClean="0"/>
              <a:t>TiN</a:t>
            </a:r>
            <a:r>
              <a:rPr lang="en-US" sz="1400" dirty="0" smtClean="0"/>
              <a:t> for nerve stimulation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400" dirty="0" smtClean="0"/>
              <a:t>Low-</a:t>
            </a:r>
            <a:r>
              <a:rPr lang="da-DK" sz="1400" dirty="0" err="1" smtClean="0"/>
              <a:t>friction</a:t>
            </a:r>
            <a:r>
              <a:rPr lang="da-DK" sz="1400" dirty="0" smtClean="0"/>
              <a:t> coatings for </a:t>
            </a:r>
            <a:r>
              <a:rPr lang="da-DK" sz="1400" dirty="0" err="1" smtClean="0"/>
              <a:t>medical</a:t>
            </a:r>
            <a:r>
              <a:rPr lang="da-DK" sz="1400" dirty="0" smtClean="0"/>
              <a:t> </a:t>
            </a:r>
            <a:r>
              <a:rPr lang="da-DK" sz="1400" dirty="0" err="1" smtClean="0"/>
              <a:t>applications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Looking for collaboration in the area of nerve stimulation and cell test of different coatings: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Electrodes for improved nerve stimulation through high surface area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interaction of different cells with different coatings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Joint research proposals where </a:t>
            </a:r>
            <a:r>
              <a:rPr lang="en-US" sz="1400" smtClean="0"/>
              <a:t>DTI contributes </a:t>
            </a:r>
            <a:r>
              <a:rPr lang="en-US" sz="1400" dirty="0" smtClean="0"/>
              <a:t>with coatings </a:t>
            </a:r>
          </a:p>
          <a:p>
            <a:endParaRPr lang="da-DK" sz="1000" dirty="0" smtClean="0"/>
          </a:p>
          <a:p>
            <a:r>
              <a:rPr lang="da-DK" sz="1400" dirty="0" err="1"/>
              <a:t>We</a:t>
            </a:r>
            <a:r>
              <a:rPr lang="da-DK" sz="1400" dirty="0"/>
              <a:t> f</a:t>
            </a:r>
            <a:r>
              <a:rPr lang="hr-HR" sz="1400" dirty="0" smtClean="0"/>
              <a:t>oresee </a:t>
            </a:r>
            <a:r>
              <a:rPr lang="hr-HR" sz="1400" dirty="0"/>
              <a:t>maximum </a:t>
            </a:r>
            <a:r>
              <a:rPr lang="hr-HR" sz="1400" dirty="0" smtClean="0"/>
              <a:t>contribution </a:t>
            </a:r>
            <a:r>
              <a:rPr lang="hr-HR" sz="1400" dirty="0"/>
              <a:t>in </a:t>
            </a:r>
            <a:r>
              <a:rPr lang="en-US" sz="1400" b="1" dirty="0" smtClean="0"/>
              <a:t>WG1</a:t>
            </a:r>
            <a:r>
              <a:rPr lang="en-US" sz="1400" b="1" dirty="0"/>
              <a:t>: Processing of biomaterials</a:t>
            </a:r>
            <a:endParaRPr lang="hr-HR" sz="1400" dirty="0"/>
          </a:p>
          <a:p>
            <a:endParaRPr lang="en-US" sz="1000" dirty="0" smtClean="0"/>
          </a:p>
          <a:p>
            <a:endParaRPr lang="en-US" sz="1000" dirty="0" smtClean="0"/>
          </a:p>
          <a:p>
            <a:r>
              <a:rPr lang="en-US" sz="1400" dirty="0" smtClean="0"/>
              <a:t>  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60648"/>
            <a:ext cx="2229098" cy="1103729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5" b="10379"/>
          <a:stretch/>
        </p:blipFill>
        <p:spPr bwMode="auto">
          <a:xfrm>
            <a:off x="7251568" y="1709964"/>
            <a:ext cx="1765015" cy="10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673306" y="3318389"/>
            <a:ext cx="92040" cy="7939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488130" y="3397785"/>
            <a:ext cx="1193759" cy="421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657049" y="3397786"/>
            <a:ext cx="110222" cy="421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452" y="3819203"/>
            <a:ext cx="1192300" cy="10979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567" y="5102889"/>
            <a:ext cx="1742885" cy="1667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44147" y="6551766"/>
            <a:ext cx="179234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100" smtClean="0"/>
              <a:t>Low-friction</a:t>
            </a:r>
            <a:r>
              <a:rPr lang="da-DK" sz="1100" dirty="0" smtClean="0"/>
              <a:t> dental </a:t>
            </a:r>
            <a:r>
              <a:rPr lang="da-DK" sz="1100" dirty="0" err="1" smtClean="0"/>
              <a:t>screws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7386375" y="4721215"/>
            <a:ext cx="139726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100" dirty="0" smtClean="0"/>
              <a:t>High </a:t>
            </a:r>
            <a:r>
              <a:rPr lang="da-DK" sz="1100" dirty="0" err="1" smtClean="0"/>
              <a:t>surface</a:t>
            </a:r>
            <a:r>
              <a:rPr lang="da-DK" sz="1100" dirty="0" smtClean="0"/>
              <a:t> </a:t>
            </a:r>
            <a:r>
              <a:rPr lang="da-DK" sz="1100" dirty="0" err="1" smtClean="0"/>
              <a:t>area</a:t>
            </a:r>
            <a:r>
              <a:rPr lang="da-DK" sz="1100" dirty="0" smtClean="0"/>
              <a:t> </a:t>
            </a:r>
            <a:r>
              <a:rPr lang="da-DK" sz="1100" dirty="0" err="1" smtClean="0"/>
              <a:t>TiN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7236297" y="2636912"/>
            <a:ext cx="187220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a-DK" sz="1100" dirty="0" smtClean="0"/>
              <a:t>Sr/Ti coating – </a:t>
            </a:r>
            <a:r>
              <a:rPr lang="da-DK" sz="1100" dirty="0" err="1" smtClean="0"/>
              <a:t>animal</a:t>
            </a:r>
            <a:r>
              <a:rPr lang="da-DK" sz="1100" dirty="0" smtClean="0"/>
              <a:t> </a:t>
            </a:r>
            <a:r>
              <a:rPr lang="da-DK" sz="1100" dirty="0" err="1" smtClean="0"/>
              <a:t>testing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2756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155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Director Lars Pleth Nielsen, PhD, HD(O) Danish Technological Institute (DTI) Tribology Centre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Prof. Dinko Mitrecic, MD, PhD Laboratory for Stem Cells, Croatian Institute for Brain Research University of Zagreb School of Medicine, Croatia</dc:title>
  <dc:creator>Dinko Mitrečić</dc:creator>
  <cp:lastModifiedBy>Lars Pleth Nielsen</cp:lastModifiedBy>
  <cp:revision>21</cp:revision>
  <dcterms:created xsi:type="dcterms:W3CDTF">2017-03-16T09:39:55Z</dcterms:created>
  <dcterms:modified xsi:type="dcterms:W3CDTF">2017-04-05T12:50:40Z</dcterms:modified>
</cp:coreProperties>
</file>