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7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4E620-7D3A-40E5-826D-E64844C6BD85}" type="datetimeFigureOut">
              <a:rPr lang="hr-HR" smtClean="0"/>
              <a:t>3.4.2017.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1AA6A-3272-4E52-A149-56CEAA58DA3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39977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4E620-7D3A-40E5-826D-E64844C6BD85}" type="datetimeFigureOut">
              <a:rPr lang="hr-HR" smtClean="0"/>
              <a:t>3.4.2017.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1AA6A-3272-4E52-A149-56CEAA58DA3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53125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4E620-7D3A-40E5-826D-E64844C6BD85}" type="datetimeFigureOut">
              <a:rPr lang="hr-HR" smtClean="0"/>
              <a:t>3.4.2017.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1AA6A-3272-4E52-A149-56CEAA58DA3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50269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4E620-7D3A-40E5-826D-E64844C6BD85}" type="datetimeFigureOut">
              <a:rPr lang="hr-HR" smtClean="0"/>
              <a:t>3.4.2017.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1AA6A-3272-4E52-A149-56CEAA58DA3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23952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4E620-7D3A-40E5-826D-E64844C6BD85}" type="datetimeFigureOut">
              <a:rPr lang="hr-HR" smtClean="0"/>
              <a:t>3.4.2017.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1AA6A-3272-4E52-A149-56CEAA58DA3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9360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4E620-7D3A-40E5-826D-E64844C6BD85}" type="datetimeFigureOut">
              <a:rPr lang="hr-HR" smtClean="0"/>
              <a:t>3.4.2017.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1AA6A-3272-4E52-A149-56CEAA58DA3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70760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4E620-7D3A-40E5-826D-E64844C6BD85}" type="datetimeFigureOut">
              <a:rPr lang="hr-HR" smtClean="0"/>
              <a:t>3.4.2017.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1AA6A-3272-4E52-A149-56CEAA58DA3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2346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4E620-7D3A-40E5-826D-E64844C6BD85}" type="datetimeFigureOut">
              <a:rPr lang="hr-HR" smtClean="0"/>
              <a:t>3.4.2017.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1AA6A-3272-4E52-A149-56CEAA58DA3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55165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4E620-7D3A-40E5-826D-E64844C6BD85}" type="datetimeFigureOut">
              <a:rPr lang="hr-HR" smtClean="0"/>
              <a:t>3.4.2017.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1AA6A-3272-4E52-A149-56CEAA58DA3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75453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4E620-7D3A-40E5-826D-E64844C6BD85}" type="datetimeFigureOut">
              <a:rPr lang="hr-HR" smtClean="0"/>
              <a:t>3.4.2017.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1AA6A-3272-4E52-A149-56CEAA58DA3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6409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4E620-7D3A-40E5-826D-E64844C6BD85}" type="datetimeFigureOut">
              <a:rPr lang="hr-HR" smtClean="0"/>
              <a:t>3.4.2017.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1AA6A-3272-4E52-A149-56CEAA58DA3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79843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4E620-7D3A-40E5-826D-E64844C6BD85}" type="datetimeFigureOut">
              <a:rPr lang="hr-HR" smtClean="0"/>
              <a:t>3.4.2017.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1AA6A-3272-4E52-A149-56CEAA58DA3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94861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scholar.google.com/citations?user=aRNUD08AAAAJ&amp;hl=en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332656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sz="1800" dirty="0" smtClean="0"/>
              <a:t>Prof. </a:t>
            </a:r>
            <a:r>
              <a:rPr lang="en-US" sz="1800" dirty="0" smtClean="0"/>
              <a:t>Nenad Filipovic, PhD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Center for Bioengineering, Faculty of Engineering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University of </a:t>
            </a:r>
            <a:r>
              <a:rPr lang="en-US" sz="1800" dirty="0" err="1" smtClean="0"/>
              <a:t>Kragujevac</a:t>
            </a:r>
            <a:r>
              <a:rPr lang="en-US" sz="1800" dirty="0" smtClean="0"/>
              <a:t>, </a:t>
            </a:r>
            <a:r>
              <a:rPr lang="en-US" sz="1800" dirty="0" err="1" smtClean="0"/>
              <a:t>Kragujevac</a:t>
            </a:r>
            <a:r>
              <a:rPr lang="en-US" sz="1800" dirty="0" smtClean="0"/>
              <a:t>, Serbia</a:t>
            </a:r>
            <a:r>
              <a:rPr lang="en-US" dirty="0" smtClean="0"/>
              <a:t/>
            </a:r>
            <a:br>
              <a:rPr lang="en-US" dirty="0" smtClean="0"/>
            </a:br>
            <a:endParaRPr lang="hr-HR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1412776"/>
            <a:ext cx="8437802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u="sng" dirty="0" smtClean="0"/>
              <a:t>Expertise in:</a:t>
            </a:r>
          </a:p>
          <a:p>
            <a:endParaRPr lang="hr-H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Computer modeling and simulation in cardiovascular disease. Plaque formation and development, blood flow, mass transfer, atherosclerotic modeling, fluid-structure interaction, nonlinear wall artery mechanics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Tissue engineering, </a:t>
            </a:r>
            <a:r>
              <a:rPr lang="en-US" sz="1400" dirty="0" err="1" smtClean="0"/>
              <a:t>electrospinning</a:t>
            </a:r>
            <a:r>
              <a:rPr lang="en-US" sz="1400" dirty="0" smtClean="0"/>
              <a:t> technology, stem cells, artificial artery modeling, </a:t>
            </a:r>
            <a:r>
              <a:rPr lang="en-US" sz="1400" smtClean="0"/>
              <a:t>bioreactor modeling</a:t>
            </a:r>
            <a:endParaRPr lang="hr-HR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Cardiovascular implant testing, ISO 25539, stent in vitro testing, fatigue analysis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Stem cell </a:t>
            </a:r>
            <a:r>
              <a:rPr lang="en-US" sz="1400" dirty="0"/>
              <a:t>migration, diffusion and growth, up to best fitting parameters for bioreactor flow boundary conditions, mass transfer, diffusion-reaction process </a:t>
            </a:r>
            <a:r>
              <a:rPr lang="en-US" sz="1400" dirty="0" smtClean="0"/>
              <a:t>, continuum </a:t>
            </a:r>
            <a:r>
              <a:rPr lang="en-US" sz="1400" dirty="0"/>
              <a:t>and discrete modeling </a:t>
            </a:r>
            <a:r>
              <a:rPr lang="en-US" sz="1400" dirty="0" smtClean="0"/>
              <a:t>techniques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Viscoelastic </a:t>
            </a:r>
            <a:r>
              <a:rPr lang="en-US" sz="1400" dirty="0" err="1"/>
              <a:t>behaviour</a:t>
            </a:r>
            <a:r>
              <a:rPr lang="en-US" sz="1400" dirty="0"/>
              <a:t> and creep, 3D model of cartilage, Swelling effect: water content, ion concentration, </a:t>
            </a:r>
            <a:r>
              <a:rPr lang="en-US" sz="1400" dirty="0" err="1"/>
              <a:t>electrokinetic</a:t>
            </a:r>
            <a:r>
              <a:rPr lang="en-US" sz="1400" dirty="0"/>
              <a:t> coupling , Applications:</a:t>
            </a:r>
            <a:r>
              <a:rPr lang="en-US" sz="1400" i="1" dirty="0"/>
              <a:t> </a:t>
            </a:r>
            <a:r>
              <a:rPr lang="en-US" sz="1400" dirty="0"/>
              <a:t>Spinal motions segment - intervertebral disc, </a:t>
            </a:r>
            <a:r>
              <a:rPr lang="en-US" sz="1400" dirty="0" err="1"/>
              <a:t>intradiscal</a:t>
            </a:r>
            <a:r>
              <a:rPr lang="en-US" sz="1400" dirty="0"/>
              <a:t> pressure, change in water content, mechanical stress, swelling pressure, fluid pressure, displacement of the solid, relative velocity of the fluid, electrical potential Complex spinal loads during dynamic lifting 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Tissue models in passive and active conditions, creep and relaxation models, Basic Hill's three-</a:t>
            </a:r>
            <a:r>
              <a:rPr lang="en-US" sz="1400" dirty="0" err="1"/>
              <a:t>componental</a:t>
            </a:r>
            <a:r>
              <a:rPr lang="en-US" sz="1400" dirty="0"/>
              <a:t> model of muscle within finite element analysis , Modeling of passive and active conditions, activation function Applications: Urinary bladder, soft palate, frog gastrocnemius muscle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400" dirty="0">
                <a:hlinkClick r:id="rId2"/>
              </a:rPr>
              <a:t>https://</a:t>
            </a:r>
            <a:r>
              <a:rPr lang="hr-HR" sz="1400" dirty="0" smtClean="0">
                <a:hlinkClick r:id="rId2"/>
              </a:rPr>
              <a:t>scholar.google.com/citations?user=aRNUD08AAAAJ&amp;hl=en</a:t>
            </a:r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hr-HR" sz="1400" dirty="0" smtClean="0"/>
          </a:p>
        </p:txBody>
      </p:sp>
      <p:pic>
        <p:nvPicPr>
          <p:cNvPr id="8" name="Picture 1028" descr="C:\copy\Univerzitet u Kragujevcu University of Kragujevac_files\logo_unive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2178" y="360305"/>
            <a:ext cx="914400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header.tif"/>
          <p:cNvPicPr/>
          <p:nvPr/>
        </p:nvPicPr>
        <p:blipFill rotWithShape="1">
          <a:blip r:embed="rId4"/>
          <a:srcRect l="42947" t="19697" r="43150" b="9596"/>
          <a:stretch/>
        </p:blipFill>
        <p:spPr>
          <a:xfrm>
            <a:off x="6588224" y="235685"/>
            <a:ext cx="1100517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56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r-HR" sz="1400" u="sng" dirty="0" smtClean="0"/>
              <a:t>Expected benefits and activities during participation in BIONECA:</a:t>
            </a:r>
          </a:p>
          <a:p>
            <a:pPr marL="0" indent="0">
              <a:buNone/>
            </a:pPr>
            <a:endParaRPr lang="hr-HR" sz="1400" dirty="0" smtClean="0"/>
          </a:p>
          <a:p>
            <a:pPr marL="0" indent="0">
              <a:buNone/>
            </a:pPr>
            <a:endParaRPr lang="hr-HR" sz="1400" dirty="0"/>
          </a:p>
          <a:p>
            <a:r>
              <a:rPr lang="en-US" sz="1400" dirty="0" smtClean="0"/>
              <a:t>Modeling approach with </a:t>
            </a:r>
            <a:r>
              <a:rPr lang="hr-HR" sz="1400" dirty="0" smtClean="0"/>
              <a:t>groups </a:t>
            </a:r>
            <a:r>
              <a:rPr lang="hr-HR" sz="1400" dirty="0" smtClean="0"/>
              <a:t>who use stem cells for </a:t>
            </a:r>
            <a:r>
              <a:rPr lang="hr-HR" sz="1400" dirty="0" smtClean="0"/>
              <a:t>brain diseases</a:t>
            </a:r>
            <a:endParaRPr lang="hr-HR" sz="1400" dirty="0" smtClean="0"/>
          </a:p>
          <a:p>
            <a:endParaRPr lang="hr-HR" sz="1400" dirty="0" smtClean="0"/>
          </a:p>
          <a:p>
            <a:r>
              <a:rPr lang="en-US" sz="1400" dirty="0" smtClean="0"/>
              <a:t>Modeling approach with groups </a:t>
            </a:r>
            <a:r>
              <a:rPr lang="hr-HR" sz="1400" dirty="0" smtClean="0"/>
              <a:t>who </a:t>
            </a:r>
            <a:r>
              <a:rPr lang="hr-HR" sz="1400" dirty="0" smtClean="0"/>
              <a:t>use stem cells for heart </a:t>
            </a:r>
            <a:r>
              <a:rPr lang="hr-HR" sz="1400" dirty="0" smtClean="0"/>
              <a:t>diseases</a:t>
            </a:r>
            <a:endParaRPr lang="hr-HR" sz="1400" dirty="0" smtClean="0"/>
          </a:p>
          <a:p>
            <a:endParaRPr lang="hr-HR" sz="1400" dirty="0" smtClean="0"/>
          </a:p>
          <a:p>
            <a:r>
              <a:rPr lang="en-US" sz="1400" dirty="0" smtClean="0"/>
              <a:t>I</a:t>
            </a:r>
            <a:r>
              <a:rPr lang="hr-HR" sz="1400" dirty="0" smtClean="0"/>
              <a:t>mage </a:t>
            </a:r>
            <a:r>
              <a:rPr lang="hr-HR" sz="1400" dirty="0" smtClean="0"/>
              <a:t>analyses and post-processing</a:t>
            </a:r>
          </a:p>
          <a:p>
            <a:endParaRPr lang="hr-HR" sz="1400" dirty="0"/>
          </a:p>
          <a:p>
            <a:r>
              <a:rPr lang="en-US" sz="1400" dirty="0" smtClean="0"/>
              <a:t>Modeling and </a:t>
            </a:r>
            <a:r>
              <a:rPr lang="hr-HR" sz="1400" dirty="0" smtClean="0"/>
              <a:t>design </a:t>
            </a:r>
            <a:r>
              <a:rPr lang="hr-HR" sz="1400" dirty="0" smtClean="0"/>
              <a:t>of new biomaterials for combined application with stem cells for brain diseases</a:t>
            </a:r>
          </a:p>
          <a:p>
            <a:pPr marL="0" indent="0">
              <a:buNone/>
            </a:pPr>
            <a:endParaRPr lang="hr-HR" sz="1400" dirty="0" smtClean="0"/>
          </a:p>
          <a:p>
            <a:r>
              <a:rPr lang="en-US" sz="1400" dirty="0"/>
              <a:t>Modeling and </a:t>
            </a:r>
            <a:r>
              <a:rPr lang="hr-HR" sz="1400" dirty="0"/>
              <a:t>design of new biomaterials for combined application with stem cells for </a:t>
            </a:r>
            <a:r>
              <a:rPr lang="en-US" sz="1400" dirty="0" smtClean="0"/>
              <a:t>heart </a:t>
            </a:r>
            <a:r>
              <a:rPr lang="hr-HR" sz="1400" dirty="0" smtClean="0"/>
              <a:t>diseases</a:t>
            </a:r>
            <a:endParaRPr lang="en-US" sz="1400" dirty="0" smtClean="0"/>
          </a:p>
          <a:p>
            <a:endParaRPr lang="hr-HR" sz="1400" dirty="0"/>
          </a:p>
          <a:p>
            <a:r>
              <a:rPr lang="hr-HR" sz="1400" dirty="0" smtClean="0"/>
              <a:t>Would like to gather innovative combination of partners for new projects` applications</a:t>
            </a:r>
          </a:p>
          <a:p>
            <a:pPr marL="0" indent="0">
              <a:buNone/>
            </a:pPr>
            <a:r>
              <a:rPr lang="hr-HR" sz="1400" dirty="0" smtClean="0"/>
              <a:t> </a:t>
            </a:r>
          </a:p>
          <a:p>
            <a:pPr marL="0" indent="0">
              <a:buNone/>
            </a:pPr>
            <a:endParaRPr lang="hr-HR" sz="1400" dirty="0"/>
          </a:p>
          <a:p>
            <a:pPr marL="0" indent="0">
              <a:buNone/>
            </a:pPr>
            <a:r>
              <a:rPr lang="hr-HR" sz="1400" dirty="0" smtClean="0"/>
              <a:t>Foreseen maximum contribution: in </a:t>
            </a:r>
            <a:r>
              <a:rPr lang="hr-HR" sz="1400" dirty="0" smtClean="0"/>
              <a:t>WG</a:t>
            </a:r>
            <a:r>
              <a:rPr lang="en-US" sz="1400" dirty="0" smtClean="0"/>
              <a:t>3, WG2, WG1</a:t>
            </a:r>
            <a:endParaRPr lang="hr-HR" sz="1400" dirty="0"/>
          </a:p>
        </p:txBody>
      </p:sp>
    </p:spTree>
    <p:extLst>
      <p:ext uri="{BB962C8B-B14F-4D97-AF65-F5344CB8AC3E}">
        <p14:creationId xmlns:p14="http://schemas.microsoft.com/office/powerpoint/2010/main" val="369141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303</Words>
  <Application>Microsoft Office PowerPoint</Application>
  <PresentationFormat>On-screen Show (4:3)</PresentationFormat>
  <Paragraphs>33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Prof. Nenad Filipovic, PhD Center for Bioengineering, Faculty of Engineering University of Kragujevac, Kragujevac, Serbia </vt:lpstr>
      <vt:lpstr>PowerPoint Presentation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Prof. Dinko Mitrecic, MD, PhD Laboratory for Stem Cells, Croatian Institute for Brain Research University of Zagreb School of Medicine, Croatia</dc:title>
  <dc:creator>Dinko Mitrečić</dc:creator>
  <cp:lastModifiedBy>Nenad</cp:lastModifiedBy>
  <cp:revision>15</cp:revision>
  <dcterms:created xsi:type="dcterms:W3CDTF">2017-03-16T09:39:55Z</dcterms:created>
  <dcterms:modified xsi:type="dcterms:W3CDTF">2017-04-03T10:57:37Z</dcterms:modified>
</cp:coreProperties>
</file>