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165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07/04/17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udg.edu/projectes/Adifap/Elproyecto/tabid/23340/language/en-US/Default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M. Luisa Garcia-Romeu de Luna</a:t>
            </a:r>
            <a:r>
              <a:rPr lang="en-US" sz="1800" dirty="0" smtClean="0"/>
              <a:t>, Ind. Engineer, PhD</a:t>
            </a:r>
            <a:br>
              <a:rPr lang="en-US" sz="1800" dirty="0" smtClean="0"/>
            </a:br>
            <a:r>
              <a:rPr lang="en-GB" sz="1800" dirty="0"/>
              <a:t>Research Group on Product, Process and Production Engineering, GREP</a:t>
            </a:r>
            <a:r>
              <a:rPr lang="en-US" sz="1800" dirty="0"/>
              <a:t> </a:t>
            </a:r>
            <a:r>
              <a:rPr lang="es-ES_tradnl" sz="1800" dirty="0"/>
              <a:t/>
            </a:r>
            <a:br>
              <a:rPr lang="es-ES_tradnl" sz="1800" dirty="0"/>
            </a:br>
            <a:r>
              <a:rPr lang="en-US" sz="1800" dirty="0" smtClean="0"/>
              <a:t>Universitat de Girona, </a:t>
            </a:r>
            <a:r>
              <a:rPr lang="en-US" sz="1800" dirty="0" err="1" smtClean="0"/>
              <a:t>Escola</a:t>
            </a:r>
            <a:r>
              <a:rPr lang="en-US" sz="1800" dirty="0" smtClean="0"/>
              <a:t> </a:t>
            </a:r>
            <a:r>
              <a:rPr lang="en-US" sz="1800" dirty="0" err="1" smtClean="0"/>
              <a:t>Polit</a:t>
            </a:r>
            <a:r>
              <a:rPr lang="en-US" sz="1800" dirty="0" err="1" smtClean="0"/>
              <a:t>ècnica</a:t>
            </a:r>
            <a:r>
              <a:rPr lang="en-US" sz="1800" dirty="0" smtClean="0"/>
              <a:t> Superior</a:t>
            </a:r>
            <a:r>
              <a:rPr lang="en-US" sz="1800" dirty="0" smtClean="0"/>
              <a:t>, </a:t>
            </a:r>
            <a:r>
              <a:rPr lang="en-US" sz="1800" dirty="0" err="1" smtClean="0"/>
              <a:t>España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98509" y="2204864"/>
            <a:ext cx="843780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Characterization </a:t>
            </a:r>
            <a:r>
              <a:rPr lang="en-GB" sz="1400" dirty="0"/>
              <a:t>of </a:t>
            </a:r>
            <a:r>
              <a:rPr lang="en-GB" sz="1400" dirty="0" smtClean="0"/>
              <a:t>manufacturing </a:t>
            </a:r>
            <a:r>
              <a:rPr lang="en-GB" sz="1400" dirty="0"/>
              <a:t>processes and creation of prediction models </a:t>
            </a:r>
            <a:endParaRPr lang="en-GB" sz="1400" dirty="0" smtClean="0"/>
          </a:p>
          <a:p>
            <a:pPr lvl="1"/>
            <a:r>
              <a:rPr lang="en-GB" sz="1100" dirty="0" smtClean="0"/>
              <a:t>- </a:t>
            </a:r>
            <a:r>
              <a:rPr lang="en-GB" sz="1100" dirty="0" err="1" smtClean="0"/>
              <a:t>Bagudanch</a:t>
            </a:r>
            <a:r>
              <a:rPr lang="en-GB" sz="1100" dirty="0"/>
              <a:t>, I., </a:t>
            </a:r>
            <a:r>
              <a:rPr lang="en-GB" sz="1100" dirty="0" err="1"/>
              <a:t>Vives-Mestres</a:t>
            </a:r>
            <a:r>
              <a:rPr lang="en-GB" sz="1100" dirty="0"/>
              <a:t>, M., </a:t>
            </a:r>
            <a:r>
              <a:rPr lang="en-GB" sz="1100" dirty="0" err="1"/>
              <a:t>Sabater</a:t>
            </a:r>
            <a:r>
              <a:rPr lang="en-GB" sz="1100" dirty="0"/>
              <a:t>, M., Garcia-Romeu, M.L. (2016) "Polymer incremental sheet forming process: temperature analysis using response surface methodology" Materials and Manufacturing Processes, (accepted for publication)</a:t>
            </a:r>
          </a:p>
          <a:p>
            <a:pPr lvl="1"/>
            <a:endParaRPr lang="en-GB" sz="1100" dirty="0" smtClean="0"/>
          </a:p>
          <a:p>
            <a:pPr lvl="1"/>
            <a:r>
              <a:rPr lang="en-GB" sz="1100" dirty="0" smtClean="0"/>
              <a:t>- </a:t>
            </a:r>
            <a:r>
              <a:rPr lang="en-GB" sz="1100" dirty="0" err="1" smtClean="0"/>
              <a:t>Bagudanch</a:t>
            </a:r>
            <a:r>
              <a:rPr lang="en-GB" sz="1100" dirty="0"/>
              <a:t>, I., Garcia-Romeu, M.L., </a:t>
            </a:r>
            <a:r>
              <a:rPr lang="en-GB" sz="1100" dirty="0" err="1"/>
              <a:t>Sabater</a:t>
            </a:r>
            <a:r>
              <a:rPr lang="en-GB" sz="1100" dirty="0"/>
              <a:t>, M. (2016) "Incremental forming of polymers: Process parameters selection from the perspective of electric energy consumption and cost"  Journal of Cleaner Production, Vol. 112, 1013-1024</a:t>
            </a:r>
          </a:p>
          <a:p>
            <a:pPr marL="285750" indent="-285750">
              <a:buFontTx/>
              <a:buChar char="-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</a:t>
            </a:r>
            <a:r>
              <a:rPr lang="en-GB" sz="1400" dirty="0" smtClean="0"/>
              <a:t>pplication </a:t>
            </a:r>
            <a:r>
              <a:rPr lang="en-GB" sz="1400" dirty="0"/>
              <a:t>of innovative processes of manufacture on polymeric materials in the biomedical field 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Incremental sheet forming od polymers </a:t>
            </a:r>
            <a:r>
              <a:rPr lang="en-US" sz="1400" dirty="0"/>
              <a:t>for the development of cranial </a:t>
            </a:r>
            <a:r>
              <a:rPr lang="en-US" sz="1400" dirty="0" smtClean="0"/>
              <a:t>prostheses</a:t>
            </a:r>
          </a:p>
          <a:p>
            <a:pPr lvl="1"/>
            <a:r>
              <a:rPr lang="en-US" sz="1100" dirty="0" smtClean="0"/>
              <a:t>	- </a:t>
            </a:r>
            <a:r>
              <a:rPr lang="en-US" sz="1100" dirty="0" smtClean="0">
                <a:hlinkClick r:id="rId2"/>
              </a:rPr>
              <a:t>http</a:t>
            </a:r>
            <a:r>
              <a:rPr lang="en-US" sz="1100" dirty="0">
                <a:hlinkClick r:id="rId2"/>
              </a:rPr>
              <a:t>://www.udg.edu/projectes/Adifap/Elproyecto/tabid/23340/language/en-US/</a:t>
            </a:r>
            <a:r>
              <a:rPr lang="en-US" sz="1100" dirty="0" smtClean="0">
                <a:hlinkClick r:id="rId2"/>
              </a:rPr>
              <a:t>Default.aspx</a:t>
            </a:r>
            <a:endParaRPr lang="en-US" sz="1400" dirty="0" smtClean="0"/>
          </a:p>
          <a:p>
            <a:pPr marL="1085850" lvl="2" indent="-171450">
              <a:buFontTx/>
              <a:buChar char="-"/>
            </a:pPr>
            <a:r>
              <a:rPr lang="en-GB" sz="1100" dirty="0" err="1" smtClean="0"/>
              <a:t>Centeno</a:t>
            </a:r>
            <a:r>
              <a:rPr lang="en-GB" sz="1100" dirty="0"/>
              <a:t>, G., Morales-Palma, D.,  Gonzalez-Perez-</a:t>
            </a:r>
            <a:r>
              <a:rPr lang="en-GB" sz="1100" dirty="0" err="1"/>
              <a:t>Somarriba</a:t>
            </a:r>
            <a:r>
              <a:rPr lang="en-GB" sz="1100" dirty="0"/>
              <a:t>, B.  </a:t>
            </a:r>
            <a:r>
              <a:rPr lang="en-GB" sz="1100" dirty="0" err="1"/>
              <a:t>Bagudanch</a:t>
            </a:r>
            <a:r>
              <a:rPr lang="en-GB" sz="1100" dirty="0"/>
              <a:t>, I. , </a:t>
            </a:r>
            <a:r>
              <a:rPr lang="en-GB" sz="1100" dirty="0" err="1"/>
              <a:t>Egea</a:t>
            </a:r>
            <a:r>
              <a:rPr lang="en-GB" sz="1100" dirty="0"/>
              <a:t>-Guerrero, J.J., Gonzalez-Perez, L.M. , Garcia-Romeu, M.L. y </a:t>
            </a:r>
            <a:r>
              <a:rPr lang="en-GB" sz="1100" dirty="0" err="1"/>
              <a:t>Vallellano</a:t>
            </a:r>
            <a:r>
              <a:rPr lang="en-GB" sz="1100" dirty="0"/>
              <a:t>, C. </a:t>
            </a:r>
            <a:r>
              <a:rPr lang="en-GB" sz="1100" dirty="0"/>
              <a:t>(2016) “A Functional Methodology on the Manufacturing of Customized Polymeric Cranial Prostheses from CAT using SPIF” Rapid Prototyping Journal, (accepted for publication</a:t>
            </a:r>
            <a:r>
              <a:rPr lang="en-GB" sz="1100" dirty="0" smtClean="0"/>
              <a:t>)</a:t>
            </a:r>
          </a:p>
          <a:p>
            <a:pPr lvl="2"/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Application </a:t>
            </a:r>
            <a:r>
              <a:rPr lang="en-US" sz="1400" dirty="0"/>
              <a:t>of 3D printing for the manufacture of scaffolds where to initially test a new therapeutic strategy for the treatment of triple negative breast </a:t>
            </a:r>
            <a:r>
              <a:rPr lang="en-US" sz="1400" dirty="0" smtClean="0"/>
              <a:t>cancer</a:t>
            </a:r>
          </a:p>
          <a:p>
            <a:pPr marL="1085850" lvl="2" indent="-171450">
              <a:buFontTx/>
              <a:buChar char="-"/>
            </a:pPr>
            <a:r>
              <a:rPr lang="en-US" sz="1100" dirty="0" err="1" smtClean="0"/>
              <a:t>Palomeras</a:t>
            </a:r>
            <a:r>
              <a:rPr lang="en-US" sz="1100" dirty="0"/>
              <a:t>, S., </a:t>
            </a:r>
            <a:r>
              <a:rPr lang="en-US" sz="1100" dirty="0" err="1"/>
              <a:t>Rabionet</a:t>
            </a:r>
            <a:r>
              <a:rPr lang="en-US" sz="1100" dirty="0"/>
              <a:t>, M., </a:t>
            </a:r>
            <a:r>
              <a:rPr lang="en-US" sz="1100" dirty="0" err="1"/>
              <a:t>Ferrer</a:t>
            </a:r>
            <a:r>
              <a:rPr lang="en-US" sz="1100" dirty="0"/>
              <a:t>, I., </a:t>
            </a:r>
            <a:r>
              <a:rPr lang="en-US" sz="1100" dirty="0" err="1"/>
              <a:t>Sarrats</a:t>
            </a:r>
            <a:r>
              <a:rPr lang="en-US" sz="1100" dirty="0"/>
              <a:t>, A., Garcia-Romeu, M.L., </a:t>
            </a:r>
            <a:r>
              <a:rPr lang="en-US" sz="1100" dirty="0" err="1"/>
              <a:t>Puig</a:t>
            </a:r>
            <a:r>
              <a:rPr lang="en-US" sz="1100" dirty="0"/>
              <a:t>, T., </a:t>
            </a:r>
            <a:r>
              <a:rPr lang="en-US" sz="1100" dirty="0" err="1"/>
              <a:t>Ciurana</a:t>
            </a:r>
            <a:r>
              <a:rPr lang="en-US" sz="1100" dirty="0"/>
              <a:t>, J. (2016) “Breast Cancer Stem Cell Culture and </a:t>
            </a:r>
            <a:r>
              <a:rPr lang="en-US" sz="1100" dirty="0" err="1"/>
              <a:t>Enrichement</a:t>
            </a:r>
            <a:r>
              <a:rPr lang="en-US" sz="1100" dirty="0"/>
              <a:t> using Poly(</a:t>
            </a:r>
            <a:r>
              <a:rPr lang="en-US" sz="1100" dirty="0" err="1"/>
              <a:t>Ɛ-caprolactone</a:t>
            </a:r>
            <a:r>
              <a:rPr lang="en-US" sz="1100" dirty="0"/>
              <a:t>) Scaffolds” Molecules </a:t>
            </a:r>
            <a:r>
              <a:rPr lang="en-US" sz="1100" dirty="0" err="1"/>
              <a:t>Vol</a:t>
            </a:r>
            <a:r>
              <a:rPr lang="en-US" sz="1100" dirty="0"/>
              <a:t> 98, </a:t>
            </a:r>
            <a:r>
              <a:rPr lang="en-US" sz="1100" dirty="0" err="1"/>
              <a:t>Num</a:t>
            </a:r>
            <a:r>
              <a:rPr lang="en-US" sz="1100" dirty="0"/>
              <a:t> 4, </a:t>
            </a:r>
            <a:r>
              <a:rPr lang="en-US" sz="1100" dirty="0" err="1"/>
              <a:t>pp</a:t>
            </a:r>
            <a:r>
              <a:rPr lang="en-US" sz="1100" dirty="0"/>
              <a:t> 537–</a:t>
            </a:r>
            <a:r>
              <a:rPr lang="en-US" sz="1100" dirty="0" smtClean="0"/>
              <a:t>550</a:t>
            </a:r>
            <a:endParaRPr lang="en-US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1139"/>
          <a:stretch/>
        </p:blipFill>
        <p:spPr>
          <a:xfrm>
            <a:off x="7668344" y="440668"/>
            <a:ext cx="1294199" cy="891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505746"/>
            <a:ext cx="1083516" cy="761796"/>
          </a:xfrm>
          <a:prstGeom prst="rect">
            <a:avLst/>
          </a:prstGeom>
        </p:spPr>
      </p:pic>
      <p:pic>
        <p:nvPicPr>
          <p:cNvPr id="8" name="Picture 7" descr="MLG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1018376" cy="103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8280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Share </a:t>
            </a:r>
            <a:r>
              <a:rPr lang="hr-HR" sz="1400" dirty="0" smtClean="0"/>
              <a:t>experience and</a:t>
            </a:r>
            <a:r>
              <a:rPr lang="en-US" sz="1400" dirty="0" smtClean="0"/>
              <a:t> </a:t>
            </a:r>
            <a:r>
              <a:rPr lang="en-US" sz="1400" dirty="0"/>
              <a:t>knowledge generated in my </a:t>
            </a:r>
            <a:r>
              <a:rPr lang="en-US" sz="1400" dirty="0" smtClean="0"/>
              <a:t>projects where manufacturing processes (forming or 3D printing) are involved</a:t>
            </a:r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learn from groups who are experienced </a:t>
            </a:r>
            <a:r>
              <a:rPr lang="hr-HR" sz="1400" dirty="0"/>
              <a:t>either brain or heart </a:t>
            </a:r>
            <a:r>
              <a:rPr lang="hr-HR" sz="1400" dirty="0" smtClean="0"/>
              <a:t>diseases</a:t>
            </a:r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Would </a:t>
            </a:r>
            <a:r>
              <a:rPr lang="hr-HR" sz="1400" dirty="0" smtClean="0"/>
              <a:t>like to learn about and propose design of new biomaterials for combined </a:t>
            </a:r>
            <a:r>
              <a:rPr lang="hr-HR" sz="1400" dirty="0" smtClean="0"/>
              <a:t>application</a:t>
            </a:r>
          </a:p>
          <a:p>
            <a:pPr marL="0" indent="0">
              <a:buNone/>
            </a:pPr>
            <a:endParaRPr lang="hr-HR" sz="1400" dirty="0"/>
          </a:p>
          <a:p>
            <a:r>
              <a:rPr lang="en-US" sz="1400" dirty="0" smtClean="0"/>
              <a:t>To </a:t>
            </a:r>
            <a:r>
              <a:rPr lang="en-US" sz="1400" dirty="0"/>
              <a:t>be able to obtain new case studies to share and expand the knowledge generated </a:t>
            </a:r>
            <a:r>
              <a:rPr lang="en-US" sz="1400" dirty="0" smtClean="0"/>
              <a:t>in my </a:t>
            </a:r>
            <a:r>
              <a:rPr lang="en-US" sz="1400" dirty="0"/>
              <a:t>projects. </a:t>
            </a: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400" dirty="0" smtClean="0"/>
              <a:t>Generate </a:t>
            </a:r>
            <a:r>
              <a:rPr lang="en-US" sz="1400" dirty="0"/>
              <a:t>new personal and institutional relationships with experts in this </a:t>
            </a:r>
            <a:r>
              <a:rPr lang="en-US" sz="1400" dirty="0" smtClean="0"/>
              <a:t>field </a:t>
            </a:r>
            <a:r>
              <a:rPr lang="hr-HR" sz="1400" dirty="0" smtClean="0"/>
              <a:t> and gather </a:t>
            </a:r>
            <a:r>
              <a:rPr lang="hr-HR" sz="1400" dirty="0"/>
              <a:t>innovative combination of partners for new projects` applications</a:t>
            </a:r>
          </a:p>
          <a:p>
            <a:endParaRPr lang="hr-HR" sz="1400" dirty="0" smtClean="0"/>
          </a:p>
          <a:p>
            <a:pPr marL="0" indent="0">
              <a:buNone/>
            </a:pPr>
            <a:r>
              <a:rPr lang="hr-HR" sz="1400" dirty="0" smtClean="0"/>
              <a:t> 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in </a:t>
            </a:r>
            <a:r>
              <a:rPr lang="hr-HR" sz="1400" dirty="0" smtClean="0"/>
              <a:t>WG1 /WG 2 ( but I am a substitute member).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268</Words>
  <Application>Microsoft Macintosh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M. Luisa Garcia-Romeu de Luna, Ind. Engineer, PhD Research Group on Product, Process and Production Engineering, GREP  Universitat de Girona, Escola Politècnica Superior, España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Reviewer -</cp:lastModifiedBy>
  <cp:revision>15</cp:revision>
  <dcterms:created xsi:type="dcterms:W3CDTF">2017-03-16T09:39:55Z</dcterms:created>
  <dcterms:modified xsi:type="dcterms:W3CDTF">2017-04-07T15:16:31Z</dcterms:modified>
</cp:coreProperties>
</file>