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D0A890-8C03-4F7C-951E-5F8E34C01382}" type="datetimeFigureOut">
              <a:rPr lang="en-US" smtClean="0"/>
              <a:t>4/3/2017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8534C6-ACC9-4937-BAC5-2C0F0B4D23F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8534C6-ACC9-4937-BAC5-2C0F0B4D23F0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pPr/>
              <a:t>3.4.2017.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18399774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pPr/>
              <a:t>3.4.2017.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5531258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pPr/>
              <a:t>3.4.2017.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42502695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pPr/>
              <a:t>3.4.2017.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2123952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pPr/>
              <a:t>3.4.2017.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4139360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pPr/>
              <a:t>3.4.2017.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1570760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pPr/>
              <a:t>3.4.2017.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262346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pPr/>
              <a:t>3.4.2017.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39551657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pPr/>
              <a:t>3.4.2017.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1575453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pPr/>
              <a:t>3.4.2017.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1616409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pPr/>
              <a:t>3.4.2017.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27798430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44E620-7D3A-40E5-826D-E64844C6BD85}" type="datetimeFigureOut">
              <a:rPr lang="hr-HR" smtClean="0"/>
              <a:pPr/>
              <a:t>3.4.2017.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D1AA6A-3272-4E52-A149-56CEAA58DA3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4194861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hyperlink" Target="http://scholar.google.is/citations?user=om1-U3QAAAAJ&amp;hl=en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620688"/>
            <a:ext cx="77724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en-US" sz="1800" dirty="0" smtClean="0"/>
              <a:t>Prof. </a:t>
            </a:r>
            <a:r>
              <a:rPr lang="en-US" sz="1800" dirty="0" smtClean="0"/>
              <a:t>Paolo </a:t>
            </a:r>
            <a:r>
              <a:rPr lang="en-US" sz="1800" dirty="0" err="1" smtClean="0"/>
              <a:t>Gargiulo</a:t>
            </a:r>
            <a:r>
              <a:rPr lang="en-US" sz="1800" dirty="0" smtClean="0"/>
              <a:t>, Biomedical Engineer, </a:t>
            </a:r>
            <a:r>
              <a:rPr lang="en-US" sz="1800" dirty="0" smtClean="0"/>
              <a:t>PhD</a:t>
            </a:r>
            <a:br>
              <a:rPr lang="en-US" sz="1800" dirty="0" smtClean="0"/>
            </a:br>
            <a:r>
              <a:rPr lang="en-US" sz="1800" dirty="0" smtClean="0"/>
              <a:t>Director for the Institute of Biomedical and Neural Engineering </a:t>
            </a:r>
            <a:br>
              <a:rPr lang="en-US" sz="1800" dirty="0" smtClean="0"/>
            </a:br>
            <a:r>
              <a:rPr lang="en-US" sz="1800" dirty="0" smtClean="0"/>
              <a:t>Reykjavik </a:t>
            </a:r>
            <a:r>
              <a:rPr lang="en-US" sz="1800" dirty="0" smtClean="0"/>
              <a:t>University &amp; Landspitali. </a:t>
            </a:r>
            <a:r>
              <a:rPr lang="en-US" sz="1800" dirty="0" err="1" smtClean="0"/>
              <a:t>Menntavegi</a:t>
            </a:r>
            <a:r>
              <a:rPr lang="en-US" sz="1800" dirty="0" smtClean="0"/>
              <a:t> 1, 101 Reykjavik</a:t>
            </a:r>
            <a:br>
              <a:rPr lang="en-US" sz="1800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hr-HR" dirty="0"/>
          </a:p>
        </p:txBody>
      </p:sp>
      <p:sp>
        <p:nvSpPr>
          <p:cNvPr id="7" name="TextBox 6"/>
          <p:cNvSpPr txBox="1"/>
          <p:nvPr/>
        </p:nvSpPr>
        <p:spPr>
          <a:xfrm>
            <a:off x="251520" y="4509120"/>
            <a:ext cx="8437802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400" u="sng" dirty="0" smtClean="0"/>
              <a:t>Expertise in:</a:t>
            </a:r>
          </a:p>
          <a:p>
            <a:endParaRPr lang="hr-HR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Clinical engineering  and medical imaging . </a:t>
            </a:r>
            <a:endParaRPr lang="en-US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Computational modeling:  Muscle and bone profiling fro</a:t>
            </a:r>
            <a:r>
              <a:rPr lang="en-US" sz="1400" dirty="0" smtClean="0"/>
              <a:t>m Computer topographic data</a:t>
            </a:r>
            <a:endParaRPr lang="en-US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s-IS" sz="1400" dirty="0" smtClean="0"/>
              <a:t>EEG </a:t>
            </a:r>
            <a:r>
              <a:rPr lang="is-IS" sz="1400" dirty="0" err="1" smtClean="0"/>
              <a:t>data</a:t>
            </a:r>
            <a:r>
              <a:rPr lang="is-IS" sz="1400" dirty="0" smtClean="0"/>
              <a:t> </a:t>
            </a:r>
            <a:r>
              <a:rPr lang="is-IS" sz="1400" dirty="0" err="1" smtClean="0"/>
              <a:t>acquisition</a:t>
            </a:r>
            <a:r>
              <a:rPr lang="is-IS" sz="1400" dirty="0" smtClean="0"/>
              <a:t> (256 </a:t>
            </a:r>
            <a:r>
              <a:rPr lang="is-IS" sz="1400" dirty="0" err="1" smtClean="0"/>
              <a:t>channels</a:t>
            </a:r>
            <a:r>
              <a:rPr lang="is-IS" sz="1400" dirty="0" smtClean="0"/>
              <a:t>) and </a:t>
            </a:r>
            <a:r>
              <a:rPr lang="is-IS" sz="1400" dirty="0" err="1" smtClean="0"/>
              <a:t>analysis</a:t>
            </a:r>
            <a:r>
              <a:rPr lang="is-IS" sz="1400" dirty="0" smtClean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 smtClean="0"/>
          </a:p>
          <a:p>
            <a:endParaRPr lang="hr-HR" sz="1000" dirty="0" smtClean="0"/>
          </a:p>
          <a:p>
            <a:r>
              <a:rPr lang="hr-HR" sz="1400" dirty="0" smtClean="0"/>
              <a:t>  </a:t>
            </a:r>
            <a:endParaRPr lang="hr-HR" sz="1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88224" y="188640"/>
            <a:ext cx="2380436" cy="1268760"/>
          </a:xfrm>
          <a:prstGeom prst="rect">
            <a:avLst/>
          </a:prstGeom>
        </p:spPr>
      </p:pic>
      <p:pic>
        <p:nvPicPr>
          <p:cNvPr id="2050" name="Picture 2" descr="PAOLO GARGIULO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1844824"/>
            <a:ext cx="1212726" cy="1212726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1835696" y="1484784"/>
            <a:ext cx="712879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400" dirty="0" smtClean="0"/>
          </a:p>
          <a:p>
            <a:r>
              <a:rPr lang="en-US" sz="1400" dirty="0" smtClean="0"/>
              <a:t> Paolo </a:t>
            </a:r>
            <a:r>
              <a:rPr lang="en-US" sz="1400" dirty="0" err="1" smtClean="0"/>
              <a:t>Gargiulo</a:t>
            </a:r>
            <a:r>
              <a:rPr lang="en-US" sz="1400" dirty="0" smtClean="0"/>
              <a:t> is an Associated </a:t>
            </a:r>
            <a:r>
              <a:rPr lang="en-US" sz="1400" dirty="0" smtClean="0"/>
              <a:t>Professor and works at center of Medical Technology Center - Reykjavik University /University Hospital Landspitali. He studied at TU Wien and finished his PhD in 2008. He has have been active in the field of Clinical Engineering, medical image processing and 3-D modeling and tissue engineering. He developed at Landspitali a rapid prototyping service to support surgical planning with over 200 operation </a:t>
            </a:r>
            <a:r>
              <a:rPr lang="en-US" sz="1400" dirty="0" smtClean="0"/>
              <a:t>planned. </a:t>
            </a:r>
            <a:r>
              <a:rPr lang="en-US" sz="1400" dirty="0" smtClean="0"/>
              <a:t>He is consultant of </a:t>
            </a:r>
            <a:r>
              <a:rPr lang="en-US" sz="1400" dirty="0" err="1" smtClean="0"/>
              <a:t>MedEl</a:t>
            </a:r>
            <a:r>
              <a:rPr lang="en-US" sz="1400" dirty="0" smtClean="0"/>
              <a:t> for the development of larynx pacemaker, he co-operating with </a:t>
            </a:r>
            <a:r>
              <a:rPr lang="en-US" sz="1400" dirty="0" err="1" smtClean="0"/>
              <a:t>Össur</a:t>
            </a:r>
            <a:r>
              <a:rPr lang="en-US" sz="1400" dirty="0" smtClean="0"/>
              <a:t> on the use of EEG to evaluate cortical reorganization in lower limb amputees, with </a:t>
            </a:r>
            <a:r>
              <a:rPr lang="en-US" sz="1400" dirty="0" err="1" smtClean="0"/>
              <a:t>Hjartavernd</a:t>
            </a:r>
            <a:r>
              <a:rPr lang="en-US" sz="1400" dirty="0" smtClean="0"/>
              <a:t> and NIH to study muscle atrophy or degeneration in aging associated to life styles and co-morbidities, and with Washington University (US) in Brain Modeling project. Since December 2013 </a:t>
            </a:r>
            <a:r>
              <a:rPr lang="en-US" sz="1400" dirty="0" smtClean="0"/>
              <a:t>he is </a:t>
            </a:r>
            <a:r>
              <a:rPr lang="en-US" sz="1400" dirty="0" smtClean="0"/>
              <a:t>the director of the Institute of Biomedical and Neural Engineering and the Icelandic center of Neurophysiology.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xmlns="" val="1527565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620688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hr-HR" sz="1400" u="sng" dirty="0" smtClean="0"/>
              <a:t>Expected benefits and activities during participation in BIONECA:</a:t>
            </a:r>
          </a:p>
          <a:p>
            <a:pPr marL="0" indent="0">
              <a:buNone/>
            </a:pPr>
            <a:endParaRPr lang="hr-HR" sz="1400" dirty="0" smtClean="0"/>
          </a:p>
          <a:p>
            <a:pPr marL="0" indent="0">
              <a:buNone/>
            </a:pPr>
            <a:endParaRPr lang="hr-HR" sz="1400" dirty="0"/>
          </a:p>
          <a:p>
            <a:r>
              <a:rPr lang="en-US" sz="1400" dirty="0" smtClean="0"/>
              <a:t>Share experience with other expertise  and build networks for future scientific activities </a:t>
            </a:r>
          </a:p>
          <a:p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xmlns="" val="3691413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219</Words>
  <Application>Microsoft Office PowerPoint</Application>
  <PresentationFormat>On-screen Show (4:3)</PresentationFormat>
  <Paragraphs>18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Prof. Paolo Gargiulo, Biomedical Engineer, PhD Director for the Institute of Biomedical and Neural Engineering  Reykjavik University &amp; Landspitali. Menntavegi 1, 101 Reykjavik  </vt:lpstr>
      <vt:lpstr>Slide 2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Prof. Dinko Mitrecic, MD, PhD Laboratory for Stem Cells, Croatian Institute for Brain Research University of Zagreb School of Medicine, Croatia</dc:title>
  <dc:creator>Dinko Mitrečić</dc:creator>
  <cp:lastModifiedBy>paologar</cp:lastModifiedBy>
  <cp:revision>11</cp:revision>
  <dcterms:created xsi:type="dcterms:W3CDTF">2017-03-16T09:39:55Z</dcterms:created>
  <dcterms:modified xsi:type="dcterms:W3CDTF">2017-04-03T17:29:55Z</dcterms:modified>
</cp:coreProperties>
</file>