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904"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hr-H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26/03/17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839977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26/03/17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553125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26/03/17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4250269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26/03/17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12395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hr-H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44E620-7D3A-40E5-826D-E64844C6BD85}" type="datetimeFigureOut">
              <a:rPr lang="hr-HR" smtClean="0"/>
              <a:t>26/03/17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4139360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Date Placeholder 4"/>
          <p:cNvSpPr>
            <a:spLocks noGrp="1"/>
          </p:cNvSpPr>
          <p:nvPr>
            <p:ph type="dt" sz="half" idx="10"/>
          </p:nvPr>
        </p:nvSpPr>
        <p:spPr/>
        <p:txBody>
          <a:bodyPr/>
          <a:lstStyle/>
          <a:p>
            <a:fld id="{D844E620-7D3A-40E5-826D-E64844C6BD85}" type="datetimeFigureOut">
              <a:rPr lang="hr-HR" smtClean="0"/>
              <a:t>26/03/17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570760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Date Placeholder 6"/>
          <p:cNvSpPr>
            <a:spLocks noGrp="1"/>
          </p:cNvSpPr>
          <p:nvPr>
            <p:ph type="dt" sz="half" idx="10"/>
          </p:nvPr>
        </p:nvSpPr>
        <p:spPr/>
        <p:txBody>
          <a:bodyPr/>
          <a:lstStyle/>
          <a:p>
            <a:fld id="{D844E620-7D3A-40E5-826D-E64844C6BD85}" type="datetimeFigureOut">
              <a:rPr lang="hr-HR" smtClean="0"/>
              <a:t>26/03/17</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6234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Date Placeholder 2"/>
          <p:cNvSpPr>
            <a:spLocks noGrp="1"/>
          </p:cNvSpPr>
          <p:nvPr>
            <p:ph type="dt" sz="half" idx="10"/>
          </p:nvPr>
        </p:nvSpPr>
        <p:spPr/>
        <p:txBody>
          <a:bodyPr/>
          <a:lstStyle/>
          <a:p>
            <a:fld id="{D844E620-7D3A-40E5-826D-E64844C6BD85}" type="datetimeFigureOut">
              <a:rPr lang="hr-HR" smtClean="0"/>
              <a:t>26/03/17</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3955165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44E620-7D3A-40E5-826D-E64844C6BD85}" type="datetimeFigureOut">
              <a:rPr lang="hr-HR" smtClean="0"/>
              <a:t>26/03/17</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575453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hr-H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44E620-7D3A-40E5-826D-E64844C6BD85}" type="datetimeFigureOut">
              <a:rPr lang="hr-HR" smtClean="0"/>
              <a:t>26/03/17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616409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hr-H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44E620-7D3A-40E5-826D-E64844C6BD85}" type="datetimeFigureOut">
              <a:rPr lang="hr-HR" smtClean="0"/>
              <a:t>26/03/17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7798430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hr-H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44E620-7D3A-40E5-826D-E64844C6BD85}" type="datetimeFigureOut">
              <a:rPr lang="hr-HR" smtClean="0"/>
              <a:t>26/03/17</a:t>
            </a:fld>
            <a:endParaRPr lang="hr-H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D1AA6A-3272-4E52-A149-56CEAA58DA34}" type="slidenum">
              <a:rPr lang="hr-HR" smtClean="0"/>
              <a:t>‹#›</a:t>
            </a:fld>
            <a:endParaRPr lang="hr-HR"/>
          </a:p>
        </p:txBody>
      </p:sp>
    </p:spTree>
    <p:extLst>
      <p:ext uri="{BB962C8B-B14F-4D97-AF65-F5344CB8AC3E}">
        <p14:creationId xmlns:p14="http://schemas.microsoft.com/office/powerpoint/2010/main" val="41948613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3.emf"/><Relationship Id="rId12" Type="http://schemas.openxmlformats.org/officeDocument/2006/relationships/image" Target="../media/image4.emf"/><Relationship Id="rId1" Type="http://schemas.openxmlformats.org/officeDocument/2006/relationships/slideLayout" Target="../slideLayouts/slideLayout1.xml"/><Relationship Id="rId2" Type="http://schemas.openxmlformats.org/officeDocument/2006/relationships/hyperlink" Target="mailto:joel.glover@medisin.uio.no" TargetMode="External"/><Relationship Id="rId3" Type="http://schemas.openxmlformats.org/officeDocument/2006/relationships/hyperlink" Target="https://www.ncbi.nlm.nih.gov/pubmed/28033684" TargetMode="External"/><Relationship Id="rId4" Type="http://schemas.openxmlformats.org/officeDocument/2006/relationships/hyperlink" Target="https://www.ncbi.nlm.nih.gov/pubmed/26730404" TargetMode="External"/><Relationship Id="rId5" Type="http://schemas.openxmlformats.org/officeDocument/2006/relationships/hyperlink" Target="https://www.ncbi.nlm.nih.gov/pubmed/26019332" TargetMode="External"/><Relationship Id="rId6" Type="http://schemas.openxmlformats.org/officeDocument/2006/relationships/hyperlink" Target="https://www.ncbi.nlm.nih.gov/pubmed/23990976" TargetMode="External"/><Relationship Id="rId7" Type="http://schemas.openxmlformats.org/officeDocument/2006/relationships/hyperlink" Target="https://www.ncbi.nlm.nih.gov/pubmed/23140086" TargetMode="External"/><Relationship Id="rId8" Type="http://schemas.openxmlformats.org/officeDocument/2006/relationships/hyperlink" Target="https://www.ncbi.nlm.nih.gov/pubmed/22490338" TargetMode="External"/><Relationship Id="rId9" Type="http://schemas.openxmlformats.org/officeDocument/2006/relationships/image" Target="../media/image1.jpeg"/><Relationship Id="rId10"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446807"/>
            <a:ext cx="5688632" cy="1470025"/>
          </a:xfrm>
        </p:spPr>
        <p:txBody>
          <a:bodyPr>
            <a:normAutofit fontScale="90000"/>
          </a:bodyPr>
          <a:lstStyle/>
          <a:p>
            <a:pPr algn="l"/>
            <a:r>
              <a:rPr lang="en-US" sz="1800" dirty="0" smtClean="0"/>
              <a:t>Prof. Joel C. Glover, PhD</a:t>
            </a:r>
            <a:br>
              <a:rPr lang="en-US" sz="1800" dirty="0" smtClean="0"/>
            </a:br>
            <a:r>
              <a:rPr lang="en-US" sz="1800" dirty="0" smtClean="0"/>
              <a:t>Laboratory for </a:t>
            </a:r>
            <a:r>
              <a:rPr lang="nb-NO" sz="1800" dirty="0"/>
              <a:t>Neural Development and Optical Recording</a:t>
            </a:r>
            <a:br>
              <a:rPr lang="nb-NO" sz="1800" dirty="0"/>
            </a:br>
            <a:r>
              <a:rPr lang="nb-NO" sz="1800" dirty="0"/>
              <a:t>Dept of Molecular Medicine, University of Oslo</a:t>
            </a:r>
            <a:br>
              <a:rPr lang="nb-NO" sz="1800" dirty="0"/>
            </a:br>
            <a:r>
              <a:rPr lang="nb-NO" sz="1800" dirty="0"/>
              <a:t>Director, Norwegian Center for Stem Cell Research</a:t>
            </a:r>
            <a:r>
              <a:rPr lang="en-US" sz="1800" dirty="0" smtClean="0"/>
              <a:t/>
            </a:r>
            <a:br>
              <a:rPr lang="en-US" sz="1800" dirty="0" smtClean="0"/>
            </a:br>
            <a:r>
              <a:rPr lang="en-US" sz="1800" dirty="0" smtClean="0"/>
              <a:t>Oslo University Hospital, Oslo, Norway</a:t>
            </a:r>
            <a:br>
              <a:rPr lang="en-US" sz="1800" dirty="0" smtClean="0"/>
            </a:br>
            <a:r>
              <a:rPr lang="en-US" sz="1800" dirty="0">
                <a:hlinkClick r:id="rId2"/>
              </a:rPr>
              <a:t>joel.glover</a:t>
            </a:r>
            <a:r>
              <a:rPr lang="en-US" sz="1800" dirty="0">
                <a:hlinkClick r:id="rId2"/>
              </a:rPr>
              <a:t>@medisin.uio.no</a:t>
            </a:r>
            <a:r>
              <a:rPr lang="en-US" sz="1800" dirty="0"/>
              <a:t>     www.stemcellnorway.org</a:t>
            </a:r>
            <a:r>
              <a:rPr lang="en-US" sz="1800" dirty="0" smtClean="0"/>
              <a:t> </a:t>
            </a:r>
            <a:r>
              <a:rPr lang="en-US" dirty="0" smtClean="0"/>
              <a:t/>
            </a:r>
            <a:br>
              <a:rPr lang="en-US" dirty="0" smtClean="0"/>
            </a:br>
            <a:endParaRPr lang="hr-HR" dirty="0"/>
          </a:p>
        </p:txBody>
      </p:sp>
      <p:sp>
        <p:nvSpPr>
          <p:cNvPr id="7" name="TextBox 6"/>
          <p:cNvSpPr txBox="1"/>
          <p:nvPr/>
        </p:nvSpPr>
        <p:spPr>
          <a:xfrm>
            <a:off x="323528" y="1700808"/>
            <a:ext cx="8437802" cy="5724644"/>
          </a:xfrm>
          <a:prstGeom prst="rect">
            <a:avLst/>
          </a:prstGeom>
          <a:noFill/>
        </p:spPr>
        <p:txBody>
          <a:bodyPr wrap="square" rtlCol="0">
            <a:spAutoFit/>
          </a:bodyPr>
          <a:lstStyle/>
          <a:p>
            <a:r>
              <a:rPr lang="hr-HR" sz="1400" u="sng" dirty="0" smtClean="0"/>
              <a:t>Expertise in:</a:t>
            </a:r>
            <a:endParaRPr lang="hr-HR" sz="1400" dirty="0"/>
          </a:p>
          <a:p>
            <a:pPr marL="285750" indent="-285750">
              <a:buFont typeface="Arial" panose="020B0604020202020204" pitchFamily="34" charset="0"/>
              <a:buChar char="•"/>
            </a:pPr>
            <a:r>
              <a:rPr lang="hr-HR" sz="1400" dirty="0"/>
              <a:t>Brain and spinal cord development, spinal cord injury (avian and mammalian models)</a:t>
            </a:r>
          </a:p>
          <a:p>
            <a:pPr marL="285750" indent="-285750">
              <a:buFont typeface="Arial" panose="020B0604020202020204" pitchFamily="34" charset="0"/>
              <a:buChar char="•"/>
            </a:pPr>
            <a:r>
              <a:rPr lang="hr-HR" sz="1400" dirty="0"/>
              <a:t>Electrophysiology</a:t>
            </a:r>
          </a:p>
          <a:p>
            <a:pPr marL="285750" indent="-285750">
              <a:buFont typeface="Arial" panose="020B0604020202020204" pitchFamily="34" charset="0"/>
              <a:buChar char="•"/>
            </a:pPr>
            <a:r>
              <a:rPr lang="hr-HR" sz="1400" dirty="0"/>
              <a:t>High throughput optical recording of neural network activity (calcium imaging, voltage sensitive dye imaging)</a:t>
            </a:r>
          </a:p>
          <a:p>
            <a:pPr marL="285750" indent="-285750">
              <a:buFont typeface="Arial" panose="020B0604020202020204" pitchFamily="34" charset="0"/>
              <a:buChar char="•"/>
            </a:pPr>
            <a:r>
              <a:rPr lang="hr-HR" sz="1400" dirty="0"/>
              <a:t>Motor systems (locomotion, descending control, vestibular system and balance) </a:t>
            </a:r>
          </a:p>
          <a:p>
            <a:endParaRPr lang="hr-HR" sz="1400" dirty="0"/>
          </a:p>
          <a:p>
            <a:pPr marL="285750" indent="-285750">
              <a:buFont typeface="Arial" panose="020B0604020202020204" pitchFamily="34" charset="0"/>
              <a:buChar char="•"/>
            </a:pPr>
            <a:r>
              <a:rPr lang="hr-HR" sz="1400" dirty="0" smtClean="0"/>
              <a:t>H</a:t>
            </a:r>
            <a:r>
              <a:rPr lang="en-US" sz="1400" dirty="0" smtClean="0"/>
              <a:t>u</a:t>
            </a:r>
            <a:r>
              <a:rPr lang="hr-HR" sz="1400" dirty="0" smtClean="0"/>
              <a:t>man ES cell and iPS cell-based in vitro differentiation and disease models (head of the Norwegian National Core Facility for Human Pluripotent Stem Cells), particular focus on motor system diseases (ALS, spinocerebellar ataxia, dystonia) but also schizophrenia, autism, bipolar disorder</a:t>
            </a:r>
          </a:p>
          <a:p>
            <a:pPr marL="285750" indent="-285750">
              <a:buFont typeface="Arial" panose="020B0604020202020204" pitchFamily="34" charset="0"/>
              <a:buChar char="•"/>
            </a:pPr>
            <a:r>
              <a:rPr lang="hr-HR" sz="1400" dirty="0"/>
              <a:t>3D cell printing (EnvisionTech 3D-Bioprinter)</a:t>
            </a:r>
            <a:r>
              <a:rPr lang="hr-HR" sz="1400" dirty="0" smtClean="0"/>
              <a:t> </a:t>
            </a:r>
          </a:p>
          <a:p>
            <a:pPr marL="285750" indent="-285750">
              <a:buFont typeface="Arial" panose="020B0604020202020204" pitchFamily="34" charset="0"/>
              <a:buChar char="•"/>
            </a:pPr>
            <a:endParaRPr lang="hr-HR" sz="1400" dirty="0"/>
          </a:p>
          <a:p>
            <a:pPr marL="285750" indent="-285750">
              <a:buFont typeface="Arial" panose="020B0604020202020204" pitchFamily="34" charset="0"/>
              <a:buChar char="•"/>
            </a:pPr>
            <a:r>
              <a:rPr lang="hr-HR" sz="1400" dirty="0" smtClean="0"/>
              <a:t>Neuronal tracing (invented method of tracing with conjugated dextrans), fluorescence and confocal microscopy (multiple systems) </a:t>
            </a:r>
            <a:endParaRPr lang="hr-HR" sz="1400" dirty="0"/>
          </a:p>
          <a:p>
            <a:pPr marL="285750" indent="-285750">
              <a:buFont typeface="Arial" panose="020B0604020202020204" pitchFamily="34" charset="0"/>
              <a:buChar char="•"/>
            </a:pPr>
            <a:r>
              <a:rPr lang="hr-HR" sz="1400" dirty="0" smtClean="0"/>
              <a:t>Live cell imaging using fluorescence (2-photon confocal) and bioluminescence </a:t>
            </a:r>
            <a:r>
              <a:rPr lang="hr-HR" sz="1400" dirty="0"/>
              <a:t>(Ivis </a:t>
            </a:r>
            <a:r>
              <a:rPr lang="hr-HR" sz="1400" dirty="0" smtClean="0"/>
              <a:t>Spectrum </a:t>
            </a:r>
            <a:r>
              <a:rPr lang="en-US" sz="1400"/>
              <a:t>µCT</a:t>
            </a:r>
            <a:r>
              <a:rPr lang="hr-HR" sz="1400" dirty="0"/>
              <a:t>)</a:t>
            </a:r>
          </a:p>
          <a:p>
            <a:pPr marL="285750" indent="-285750">
              <a:buFont typeface="Arial" panose="020B0604020202020204" pitchFamily="34" charset="0"/>
              <a:buChar char="•"/>
            </a:pPr>
            <a:r>
              <a:rPr lang="hr-HR" sz="1400" dirty="0" smtClean="0"/>
              <a:t>Magnetic micro- and nanoparticle-based in vivo tracking of stem cells in animal models (MRI)</a:t>
            </a:r>
          </a:p>
          <a:p>
            <a:pPr marL="285750" indent="-285750">
              <a:buFont typeface="Arial" panose="020B0604020202020204" pitchFamily="34" charset="0"/>
              <a:buChar char="•"/>
            </a:pPr>
            <a:endParaRPr lang="hr-HR" sz="1400" dirty="0"/>
          </a:p>
          <a:p>
            <a:pPr marL="285750" indent="-285750">
              <a:buFont typeface="Arial" panose="020B0604020202020204" pitchFamily="34" charset="0"/>
              <a:buChar char="•"/>
            </a:pPr>
            <a:r>
              <a:rPr lang="hr-HR" sz="1400" dirty="0"/>
              <a:t>Gene and protein expression profiling (immunohistochemistry, in situ hybridization, qPCR, RNAseq, phosphoflow cytometry) </a:t>
            </a:r>
            <a:endParaRPr lang="hr-HR" sz="1000" dirty="0" smtClean="0"/>
          </a:p>
          <a:p>
            <a:endParaRPr lang="hr-HR" sz="1000" dirty="0"/>
          </a:p>
          <a:p>
            <a:r>
              <a:rPr lang="hr-HR" sz="1000" dirty="0">
                <a:hlinkClick r:id="rId3"/>
              </a:rPr>
              <a:t>https://</a:t>
            </a:r>
            <a:r>
              <a:rPr lang="en-US" sz="1000" dirty="0">
                <a:hlinkClick r:id="rId3"/>
              </a:rPr>
              <a:t>www.ncbi.nlm.nih.gov/pubmed/28033684</a:t>
            </a:r>
            <a:endParaRPr lang="en-US" sz="1000" dirty="0"/>
          </a:p>
          <a:p>
            <a:r>
              <a:rPr lang="en-US" sz="1000" dirty="0">
                <a:hlinkClick r:id="rId4"/>
              </a:rPr>
              <a:t>https://www.ncbi.nlm.nih.gov/pubmed/26730404</a:t>
            </a:r>
            <a:endParaRPr lang="en-US" sz="1000" dirty="0"/>
          </a:p>
          <a:p>
            <a:r>
              <a:rPr lang="en-US" sz="1000" dirty="0">
                <a:hlinkClick r:id="rId5"/>
              </a:rPr>
              <a:t>https://www.ncbi.nlm.nih.gov/pubmed/26019332</a:t>
            </a:r>
            <a:endParaRPr lang="en-US" sz="1000" dirty="0"/>
          </a:p>
          <a:p>
            <a:r>
              <a:rPr lang="en-US" sz="1000" dirty="0">
                <a:hlinkClick r:id="rId6"/>
              </a:rPr>
              <a:t>https://www.ncbi.nlm.nih.gov/pubmed/23990976</a:t>
            </a:r>
            <a:endParaRPr lang="en-US" sz="1000" dirty="0"/>
          </a:p>
          <a:p>
            <a:r>
              <a:rPr lang="en-US" sz="1000" dirty="0">
                <a:hlinkClick r:id="rId7"/>
              </a:rPr>
              <a:t>https://www.ncbi.nlm.nih.gov/pubmed/23140086</a:t>
            </a:r>
            <a:endParaRPr lang="en-US" sz="1000" dirty="0"/>
          </a:p>
          <a:p>
            <a:r>
              <a:rPr lang="en-US" sz="1000" dirty="0">
                <a:hlinkClick r:id="rId8"/>
              </a:rPr>
              <a:t>https://www.ncbi.nlm.nih.gov/pubmed/22490338</a:t>
            </a:r>
            <a:endParaRPr lang="en-US" sz="1000" dirty="0"/>
          </a:p>
          <a:p>
            <a:endParaRPr lang="en-US" sz="1000" dirty="0"/>
          </a:p>
          <a:p>
            <a:endParaRPr lang="en-US" sz="1000" dirty="0"/>
          </a:p>
          <a:p>
            <a:endParaRPr lang="hr-HR" sz="1000" dirty="0" smtClean="0"/>
          </a:p>
          <a:p>
            <a:r>
              <a:rPr lang="hr-HR" sz="1400" dirty="0" smtClean="0"/>
              <a:t>  </a:t>
            </a:r>
            <a:endParaRPr lang="hr-HR" sz="1400" dirty="0"/>
          </a:p>
        </p:txBody>
      </p:sp>
      <p:pic>
        <p:nvPicPr>
          <p:cNvPr id="3" name="Picture 2" descr="Glover photo.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3528" y="116633"/>
            <a:ext cx="1441890" cy="1512167"/>
          </a:xfrm>
          <a:prstGeom prst="rect">
            <a:avLst/>
          </a:prstGeom>
        </p:spPr>
      </p:pic>
      <p:pic>
        <p:nvPicPr>
          <p:cNvPr id="6" name="Picture 5" descr="NDEVOR4 (FINAL).jp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36296" y="116633"/>
            <a:ext cx="1296144" cy="725500"/>
          </a:xfrm>
          <a:prstGeom prst="rect">
            <a:avLst/>
          </a:prstGeom>
        </p:spPr>
      </p:pic>
      <p:pic>
        <p:nvPicPr>
          <p:cNvPr id="8" name="Picture 7" descr="c_temp.banner.art.cmyk.pdf"/>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804248" y="764704"/>
            <a:ext cx="2088232" cy="877278"/>
          </a:xfrm>
          <a:prstGeom prst="rect">
            <a:avLst/>
          </a:prstGeom>
        </p:spPr>
      </p:pic>
      <p:pic>
        <p:nvPicPr>
          <p:cNvPr id="9" name="Picture 8" descr="UiO_A_MSEIL_ENG.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948264" y="1583054"/>
            <a:ext cx="2880320" cy="1053858"/>
          </a:xfrm>
          <a:prstGeom prst="rect">
            <a:avLst/>
          </a:prstGeom>
        </p:spPr>
      </p:pic>
    </p:spTree>
    <p:extLst>
      <p:ext uri="{BB962C8B-B14F-4D97-AF65-F5344CB8AC3E}">
        <p14:creationId xmlns:p14="http://schemas.microsoft.com/office/powerpoint/2010/main" val="15275658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4525963"/>
          </a:xfrm>
        </p:spPr>
        <p:txBody>
          <a:bodyPr>
            <a:noAutofit/>
          </a:bodyPr>
          <a:lstStyle/>
          <a:p>
            <a:pPr marL="0" indent="0">
              <a:buNone/>
            </a:pPr>
            <a:r>
              <a:rPr lang="hr-HR" sz="1400" u="sng" dirty="0" smtClean="0"/>
              <a:t>Expected benefits and activities during participation in BIONECA:</a:t>
            </a:r>
          </a:p>
          <a:p>
            <a:pPr marL="0" indent="0">
              <a:buNone/>
            </a:pPr>
            <a:endParaRPr lang="hr-HR" sz="1400" dirty="0" smtClean="0"/>
          </a:p>
          <a:p>
            <a:pPr marL="0" indent="0">
              <a:buNone/>
            </a:pPr>
            <a:endParaRPr lang="hr-HR" sz="1400" dirty="0"/>
          </a:p>
          <a:p>
            <a:r>
              <a:rPr lang="hr-HR" sz="1400" dirty="0" smtClean="0"/>
              <a:t>C</a:t>
            </a:r>
            <a:r>
              <a:rPr lang="en-US" sz="1400" dirty="0" smtClean="0"/>
              <a:t>o</a:t>
            </a:r>
            <a:r>
              <a:rPr lang="hr-HR" sz="1400" dirty="0" smtClean="0"/>
              <a:t>llaborate with groups using human stem cells for neurological disease modeling and potential treatment (gene editing, 3D printing, improved in vivo tracking protocols, recording and modeling of neuronal network activity, modulation of synaptogenesis)</a:t>
            </a:r>
          </a:p>
          <a:p>
            <a:endParaRPr lang="hr-HR" sz="1400" dirty="0"/>
          </a:p>
          <a:p>
            <a:r>
              <a:rPr lang="hr-HR" sz="1400" dirty="0"/>
              <a:t>Collaborate on generating improved neuronal differentiation protocols and combined neuron-glia culture systems</a:t>
            </a:r>
            <a:endParaRPr lang="hr-HR" sz="1400" dirty="0" smtClean="0"/>
          </a:p>
          <a:p>
            <a:pPr marL="0" indent="0">
              <a:buNone/>
            </a:pPr>
            <a:endParaRPr lang="hr-HR" sz="1400" dirty="0"/>
          </a:p>
          <a:p>
            <a:r>
              <a:rPr lang="hr-HR" sz="1400" dirty="0" smtClean="0"/>
              <a:t>C</a:t>
            </a:r>
            <a:r>
              <a:rPr lang="en-US" sz="1400" dirty="0" smtClean="0"/>
              <a:t>o</a:t>
            </a:r>
            <a:r>
              <a:rPr lang="hr-HR" sz="1400" dirty="0" smtClean="0"/>
              <a:t>olaborate with groups in developing and implementing new imaging modalities</a:t>
            </a:r>
          </a:p>
          <a:p>
            <a:pPr marL="0" indent="0">
              <a:buNone/>
            </a:pPr>
            <a:endParaRPr lang="hr-HR" sz="1400" dirty="0" smtClean="0"/>
          </a:p>
          <a:p>
            <a:r>
              <a:rPr lang="hr-HR" sz="1400" dirty="0" smtClean="0"/>
              <a:t>Collaborate with groups interested in developing 3D cell printing for replicating human neural tissue using human pluripotent stem cells (combination of differentiation protocols, functionalized biomaterials, dynamic imaging platforms)</a:t>
            </a:r>
          </a:p>
          <a:p>
            <a:pPr marL="0" indent="0">
              <a:buNone/>
            </a:pPr>
            <a:endParaRPr lang="hr-HR" sz="1400" dirty="0"/>
          </a:p>
          <a:p>
            <a:r>
              <a:rPr lang="hr-HR" sz="1400" dirty="0" smtClean="0"/>
              <a:t>Would like to join other partners to develop new project applications</a:t>
            </a:r>
          </a:p>
          <a:p>
            <a:pPr marL="0" indent="0">
              <a:buNone/>
            </a:pPr>
            <a:r>
              <a:rPr lang="hr-HR" sz="1400" dirty="0" smtClean="0"/>
              <a:t> </a:t>
            </a:r>
          </a:p>
          <a:p>
            <a:pPr marL="0" indent="0">
              <a:buNone/>
            </a:pPr>
            <a:endParaRPr lang="hr-HR" sz="1400" dirty="0"/>
          </a:p>
          <a:p>
            <a:pPr marL="0" indent="0">
              <a:buNone/>
            </a:pPr>
            <a:r>
              <a:rPr lang="hr-HR" sz="1400" dirty="0" smtClean="0"/>
              <a:t>Foreseen maximum contribution: in WG1, WG2, WG4</a:t>
            </a:r>
          </a:p>
          <a:p>
            <a:pPr marL="0" indent="0">
              <a:buNone/>
            </a:pPr>
            <a:r>
              <a:rPr lang="hr-HR" sz="1400" dirty="0"/>
              <a:t>Also interested in WG3 (am a developmental neuroscientist with great interest in how neural tissue and neural networks arise during embryonic development) </a:t>
            </a:r>
            <a:endParaRPr lang="hr-HR" sz="1400" dirty="0"/>
          </a:p>
        </p:txBody>
      </p:sp>
    </p:spTree>
    <p:extLst>
      <p:ext uri="{BB962C8B-B14F-4D97-AF65-F5344CB8AC3E}">
        <p14:creationId xmlns:p14="http://schemas.microsoft.com/office/powerpoint/2010/main" val="369141366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398</Words>
  <Application>Microsoft Macintosh PowerPoint</Application>
  <PresentationFormat>On-screen Show (4:3)</PresentationFormat>
  <Paragraphs>42</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Prof. Joel C. Glover, PhD Laboratory for Neural Development and Optical Recording Dept of Molecular Medicine, University of Oslo Director, Norwegian Center for Stem Cell Research Oslo University Hospital, Oslo, Norway joel.glover@medisin.uio.no     www.stemcellnorway.org  </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 Dinko Mitrecic, MD, PhD Laboratory for Stem Cells, Croatian Institute for Brain Research University of Zagreb School of Medicine, Croatia</dc:title>
  <dc:creator>Dinko Mitrečić</dc:creator>
  <cp:lastModifiedBy>Joel Glover</cp:lastModifiedBy>
  <cp:revision>20</cp:revision>
  <dcterms:created xsi:type="dcterms:W3CDTF">2017-03-16T09:39:55Z</dcterms:created>
  <dcterms:modified xsi:type="dcterms:W3CDTF">2017-03-26T20:53:12Z</dcterms:modified>
</cp:coreProperties>
</file>