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pubmed/24413461" TargetMode="External"/><Relationship Id="rId3" Type="http://schemas.openxmlformats.org/officeDocument/2006/relationships/hyperlink" Target="https://www.ncbi.nlm.nih.gov/pubmed/28111345" TargetMode="External"/><Relationship Id="rId7" Type="http://schemas.openxmlformats.org/officeDocument/2006/relationships/hyperlink" Target="https://www.ncbi.nlm.nih.gov/pubmed/25264186" TargetMode="External"/><Relationship Id="rId2" Type="http://schemas.openxmlformats.org/officeDocument/2006/relationships/hyperlink" Target="https://www.ncbi.nlm.nih.gov/pubmed/2812910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ncbi.nlm.nih.gov/pubmed/25359991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s://www.ncbi.nlm.nih.gov/pubmed/26082436" TargetMode="External"/><Relationship Id="rId10" Type="http://schemas.openxmlformats.org/officeDocument/2006/relationships/image" Target="../media/image1.jpeg"/><Relationship Id="rId4" Type="http://schemas.openxmlformats.org/officeDocument/2006/relationships/hyperlink" Target="https://www.ncbi.nlm.nih.gov/pubmed/27344932" TargetMode="External"/><Relationship Id="rId9" Type="http://schemas.openxmlformats.org/officeDocument/2006/relationships/hyperlink" Target="https://www.ncbi.nlm.nih.gov/pubmed/236244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4216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Prof. </a:t>
            </a:r>
            <a:r>
              <a:rPr lang="sl-SI" sz="1800" dirty="0" smtClean="0"/>
              <a:t>Roman Jerala</a:t>
            </a:r>
            <a:r>
              <a:rPr lang="en-US" sz="1800" dirty="0" smtClean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sl-SI" sz="1800" dirty="0" err="1" smtClean="0"/>
              <a:t>Department</a:t>
            </a:r>
            <a:r>
              <a:rPr lang="sl-SI" sz="1800" dirty="0" smtClean="0"/>
              <a:t> </a:t>
            </a:r>
            <a:r>
              <a:rPr lang="sl-SI" sz="1800" dirty="0" err="1" smtClean="0"/>
              <a:t>of</a:t>
            </a:r>
            <a:r>
              <a:rPr lang="sl-SI" sz="1800" dirty="0" smtClean="0"/>
              <a:t> </a:t>
            </a:r>
            <a:r>
              <a:rPr lang="sl-SI" sz="1800" dirty="0" err="1" smtClean="0"/>
              <a:t>synthetic</a:t>
            </a:r>
            <a:r>
              <a:rPr lang="sl-SI" sz="1800" dirty="0" smtClean="0"/>
              <a:t> </a:t>
            </a:r>
            <a:r>
              <a:rPr lang="sl-SI" sz="1800" dirty="0" err="1" smtClean="0"/>
              <a:t>biology</a:t>
            </a:r>
            <a:r>
              <a:rPr lang="sl-SI" sz="1800" dirty="0" smtClean="0"/>
              <a:t> </a:t>
            </a:r>
            <a:r>
              <a:rPr lang="sl-SI" sz="1800" dirty="0" err="1" smtClean="0"/>
              <a:t>and</a:t>
            </a:r>
            <a:r>
              <a:rPr lang="sl-SI" sz="1800" dirty="0" smtClean="0"/>
              <a:t> </a:t>
            </a:r>
            <a:r>
              <a:rPr lang="sl-SI" sz="1800" dirty="0" err="1" smtClean="0"/>
              <a:t>immunology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sl-SI" sz="1800" dirty="0" err="1" smtClean="0"/>
              <a:t>National</a:t>
            </a:r>
            <a:r>
              <a:rPr lang="sl-SI" sz="1800" dirty="0" smtClean="0"/>
              <a:t> institute </a:t>
            </a:r>
            <a:r>
              <a:rPr lang="sl-SI" sz="1800" dirty="0" err="1" smtClean="0"/>
              <a:t>of</a:t>
            </a:r>
            <a:r>
              <a:rPr lang="sl-SI" sz="1800" dirty="0" smtClean="0"/>
              <a:t> </a:t>
            </a:r>
            <a:r>
              <a:rPr lang="sl-SI" sz="1800" dirty="0" err="1" smtClean="0"/>
              <a:t>chemsitry</a:t>
            </a:r>
            <a:r>
              <a:rPr lang="sl-SI" sz="1800" dirty="0" smtClean="0"/>
              <a:t>, Ljubljana, </a:t>
            </a:r>
            <a:r>
              <a:rPr lang="sl-SI" sz="1800" dirty="0" err="1" smtClean="0"/>
              <a:t>Slovenia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sl-SI" dirty="0"/>
              <a:t>		</a:t>
            </a:r>
            <a:r>
              <a:rPr lang="sl-SI" sz="1300" dirty="0"/>
              <a:t>https://www.ki.si/en/departments/d12-department-of-synthetic-biology-and-immunology</a:t>
            </a:r>
            <a:r>
              <a:rPr lang="sl-SI" sz="1300" dirty="0" smtClean="0"/>
              <a:t>/</a:t>
            </a:r>
            <a:endParaRPr lang="hr-HR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094370"/>
            <a:ext cx="843780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Synthetic biology of mammalian cells – design of genetic circuits to control celllar response to selected external or internal stimuli, particularly using designed DNA binding domains, engineering cells for production of growth factor combinations</a:t>
            </a: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Innate immunity – molecular mechnism of inflammation, TLR signaling pathways, MyD88 signaling, endogenous activators via oxidative stress, exracellular vesicle delivery</a:t>
            </a: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Designed polypeptide based  bionanomaterials - molecular cages for encapsulation and delivery,  protein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H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400" dirty="0" smtClean="0"/>
              <a:t>Fluorescent </a:t>
            </a:r>
            <a:r>
              <a:rPr lang="hr-HR" sz="1400" dirty="0" smtClean="0"/>
              <a:t>and confocal microscopy </a:t>
            </a:r>
            <a:r>
              <a:rPr lang="hr-HR" sz="1400" dirty="0" smtClean="0"/>
              <a:t>(Leica </a:t>
            </a:r>
            <a:r>
              <a:rPr lang="hr-HR" sz="1400" dirty="0" smtClean="0"/>
              <a:t>systems), </a:t>
            </a:r>
            <a:r>
              <a:rPr lang="hr-HR" sz="1400" dirty="0" smtClean="0"/>
              <a:t>bioluminescence, fluorescence, flow cytometry and sorting, circular dichrosims, particle size determination (DLS, SEC-MALS),  cell encapsulation, LC-MS, recombinant šprotein production and characterization, CRISPR-Cas9 to edit genome abnd regulate gene transcription</a:t>
            </a:r>
          </a:p>
          <a:p>
            <a:endParaRPr lang="hr-HR" sz="1000" dirty="0"/>
          </a:p>
          <a:p>
            <a:r>
              <a:rPr lang="hr-HR" sz="1000" dirty="0" smtClean="0">
                <a:hlinkClick r:id="rId2"/>
              </a:rPr>
              <a:t>https</a:t>
            </a:r>
            <a:r>
              <a:rPr lang="hr-HR" sz="1000" dirty="0">
                <a:hlinkClick r:id="rId2"/>
              </a:rPr>
              <a:t>://</a:t>
            </a:r>
            <a:r>
              <a:rPr lang="hr-HR" sz="1000" dirty="0" smtClean="0">
                <a:hlinkClick r:id="rId2"/>
              </a:rPr>
              <a:t>www.ncbi.nlm.nih.gov/pubmed/28129106</a:t>
            </a:r>
            <a:endParaRPr lang="hr-HR" sz="1000" dirty="0" smtClean="0"/>
          </a:p>
          <a:p>
            <a:r>
              <a:rPr lang="hr-HR" sz="1000" dirty="0">
                <a:hlinkClick r:id="rId3"/>
              </a:rPr>
              <a:t>https://</a:t>
            </a:r>
            <a:r>
              <a:rPr lang="hr-HR" sz="1000" dirty="0" smtClean="0">
                <a:hlinkClick r:id="rId3"/>
              </a:rPr>
              <a:t>www.ncbi.nlm.nih.gov/pubmed/28111345</a:t>
            </a:r>
            <a:endParaRPr lang="hr-HR" sz="1000" dirty="0" smtClean="0"/>
          </a:p>
          <a:p>
            <a:r>
              <a:rPr lang="hr-HR" sz="1000" dirty="0">
                <a:hlinkClick r:id="rId4"/>
              </a:rPr>
              <a:t>https://</a:t>
            </a:r>
            <a:r>
              <a:rPr lang="hr-HR" sz="1000" dirty="0" smtClean="0">
                <a:hlinkClick r:id="rId4"/>
              </a:rPr>
              <a:t>www.ncbi.nlm.nih.gov/pubmed/27344932</a:t>
            </a:r>
            <a:endParaRPr lang="hr-HR" sz="1000" dirty="0" smtClean="0"/>
          </a:p>
          <a:p>
            <a:r>
              <a:rPr lang="hr-HR" sz="1000" dirty="0">
                <a:hlinkClick r:id="rId5"/>
              </a:rPr>
              <a:t>https://</a:t>
            </a:r>
            <a:r>
              <a:rPr lang="hr-HR" sz="1000" dirty="0" smtClean="0">
                <a:hlinkClick r:id="rId5"/>
              </a:rPr>
              <a:t>www.ncbi.nlm.nih.gov/pubmed/26082436</a:t>
            </a:r>
            <a:endParaRPr lang="hr-HR" sz="1000" dirty="0" smtClean="0"/>
          </a:p>
          <a:p>
            <a:r>
              <a:rPr lang="hr-HR" sz="1000" dirty="0">
                <a:hlinkClick r:id="rId6"/>
              </a:rPr>
              <a:t>https://</a:t>
            </a:r>
            <a:r>
              <a:rPr lang="hr-HR" sz="1000" dirty="0" smtClean="0">
                <a:hlinkClick r:id="rId6"/>
              </a:rPr>
              <a:t>www.ncbi.nlm.nih.gov/pubmed/25359991</a:t>
            </a:r>
            <a:endParaRPr lang="hr-HR" sz="1000" dirty="0" smtClean="0"/>
          </a:p>
          <a:p>
            <a:r>
              <a:rPr lang="hr-HR" sz="1000" dirty="0">
                <a:hlinkClick r:id="rId7"/>
              </a:rPr>
              <a:t>https://</a:t>
            </a:r>
            <a:r>
              <a:rPr lang="hr-HR" sz="1000" dirty="0" smtClean="0">
                <a:hlinkClick r:id="rId7"/>
              </a:rPr>
              <a:t>www.ncbi.nlm.nih.gov/pubmed/25264186</a:t>
            </a:r>
            <a:endParaRPr lang="hr-HR" sz="1000" dirty="0" smtClean="0"/>
          </a:p>
          <a:p>
            <a:r>
              <a:rPr lang="hr-HR" sz="1000" dirty="0">
                <a:hlinkClick r:id="rId8"/>
              </a:rPr>
              <a:t>https://</a:t>
            </a:r>
            <a:r>
              <a:rPr lang="hr-HR" sz="1000" dirty="0" smtClean="0">
                <a:hlinkClick r:id="rId8"/>
              </a:rPr>
              <a:t>www.ncbi.nlm.nih.gov/pubmed/24413461</a:t>
            </a:r>
            <a:endParaRPr lang="hr-HR" sz="1000" dirty="0" smtClean="0"/>
          </a:p>
          <a:p>
            <a:r>
              <a:rPr lang="hr-HR" sz="1000" dirty="0">
                <a:hlinkClick r:id="rId9"/>
              </a:rPr>
              <a:t>https://</a:t>
            </a:r>
            <a:r>
              <a:rPr lang="hr-HR" sz="1000" dirty="0" smtClean="0">
                <a:hlinkClick r:id="rId9"/>
              </a:rPr>
              <a:t>www.ncbi.nlm.nih.gov/pubmed/23624438</a:t>
            </a:r>
            <a:endParaRPr lang="hr-HR" sz="1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69" y="1124744"/>
            <a:ext cx="779255" cy="969317"/>
          </a:xfrm>
          <a:prstGeom prst="rect">
            <a:avLst/>
          </a:prstGeom>
        </p:spPr>
      </p:pic>
      <p:pic>
        <p:nvPicPr>
          <p:cNvPr id="6" name="Picture 2" descr="https://www.ki.si/fileadmin/template/KI/_img/KI-Logo-EN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-5995"/>
            <a:ext cx="3333403" cy="61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Offer expertise in engineering control and safety into therapeutic cells</a:t>
            </a:r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Collabrate on the design of biomaterials for applications in cell therapy</a:t>
            </a:r>
          </a:p>
          <a:p>
            <a:endParaRPr lang="hr-HR" sz="1400" dirty="0"/>
          </a:p>
          <a:p>
            <a:r>
              <a:rPr lang="hr-HR" sz="1400" dirty="0" smtClean="0"/>
              <a:t>Find partners interested in performing in vivo studies to test engineered cellular devices</a:t>
            </a:r>
          </a:p>
          <a:p>
            <a:endParaRPr lang="hr-HR" sz="1400" dirty="0"/>
          </a:p>
          <a:p>
            <a:r>
              <a:rPr lang="hr-HR" sz="1400" dirty="0" smtClean="0"/>
              <a:t>Would </a:t>
            </a:r>
            <a:r>
              <a:rPr lang="hr-HR" sz="1400" dirty="0" smtClean="0"/>
              <a:t>like to </a:t>
            </a:r>
            <a:r>
              <a:rPr lang="hr-HR" sz="1400" dirty="0" smtClean="0"/>
              <a:t>participate in partnerships for EU and other project </a:t>
            </a:r>
            <a:r>
              <a:rPr lang="hr-HR" sz="1400" dirty="0" smtClean="0"/>
              <a:t>applications</a:t>
            </a:r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 smtClean="0"/>
              <a:t>Foreseen maximum contribution: in </a:t>
            </a:r>
            <a:r>
              <a:rPr lang="hr-HR" sz="1400" dirty="0" smtClean="0"/>
              <a:t>WG1</a:t>
            </a:r>
            <a:r>
              <a:rPr lang="hr-HR" sz="1400" dirty="0"/>
              <a:t> </a:t>
            </a:r>
            <a:r>
              <a:rPr lang="hr-HR" sz="1400" dirty="0" smtClean="0"/>
              <a:t>&amp;</a:t>
            </a:r>
            <a:r>
              <a:rPr lang="hr-HR" sz="1400" dirty="0" smtClean="0"/>
              <a:t> WG4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8770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216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Prof. Roman Jerala  Department of synthetic biology and immunology National institute of chemsitry, Ljubljana, Slovenia   https://www.ki.si/en/departments/d12-department-of-synthetic-biology-and-immunology/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Roman Jerala</cp:lastModifiedBy>
  <cp:revision>12</cp:revision>
  <dcterms:created xsi:type="dcterms:W3CDTF">2017-03-16T09:39:55Z</dcterms:created>
  <dcterms:modified xsi:type="dcterms:W3CDTF">2017-04-05T15:59:53Z</dcterms:modified>
</cp:coreProperties>
</file>