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43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21.3.2017.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3997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21.3.2017.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312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21.3.2017.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5026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21.3.2017.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395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21.3.2017.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936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21.3.2017.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076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21.3.2017.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234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21.3.2017.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5516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21.3.2017.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545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21.3.2017.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640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21.3.2017.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7984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4E620-7D3A-40E5-826D-E64844C6BD85}" type="datetimeFigureOut">
              <a:rPr lang="hr-HR" smtClean="0"/>
              <a:t>21.3.2017.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9486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sz="1800" dirty="0" smtClean="0"/>
              <a:t>Prof</a:t>
            </a:r>
            <a:r>
              <a:rPr lang="en-US" sz="1800" dirty="0" smtClean="0"/>
              <a:t>essor Elena N </a:t>
            </a:r>
            <a:r>
              <a:rPr lang="en-US" sz="1800" dirty="0" err="1" smtClean="0"/>
              <a:t>Kozlova</a:t>
            </a:r>
            <a:r>
              <a:rPr lang="en-US" sz="1800" dirty="0" err="1" smtClean="0"/>
              <a:t>,PhD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Laboratory </a:t>
            </a:r>
            <a:r>
              <a:rPr lang="sv-SE" sz="1800" dirty="0" err="1" smtClean="0"/>
              <a:t>of</a:t>
            </a:r>
            <a:r>
              <a:rPr lang="sv-SE" sz="1800" dirty="0" smtClean="0"/>
              <a:t> Regenerative </a:t>
            </a:r>
            <a:r>
              <a:rPr lang="sv-SE" sz="1800" dirty="0" err="1" smtClean="0"/>
              <a:t>Neurobiology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Uppsala University, Sweden</a:t>
            </a:r>
            <a:r>
              <a:rPr lang="en-US" dirty="0" smtClean="0"/>
              <a:t/>
            </a:r>
            <a:br>
              <a:rPr lang="en-US" dirty="0" smtClean="0"/>
            </a:b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398509" y="2204864"/>
            <a:ext cx="843780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u="sng" dirty="0" smtClean="0"/>
              <a:t>Expertise in:</a:t>
            </a:r>
          </a:p>
          <a:p>
            <a:endParaRPr lang="hr-H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 smtClean="0"/>
              <a:t>Preparation </a:t>
            </a:r>
            <a:r>
              <a:rPr lang="sv-SE" sz="1400" dirty="0" err="1" smtClean="0"/>
              <a:t>of</a:t>
            </a:r>
            <a:r>
              <a:rPr lang="sv-SE" sz="1400" dirty="0" smtClean="0"/>
              <a:t> </a:t>
            </a:r>
            <a:r>
              <a:rPr lang="sv-SE" sz="1400" dirty="0" err="1" smtClean="0"/>
              <a:t>boundary</a:t>
            </a:r>
            <a:r>
              <a:rPr lang="sv-SE" sz="1400" dirty="0" smtClean="0"/>
              <a:t> </a:t>
            </a:r>
            <a:r>
              <a:rPr lang="sv-SE" sz="1400" dirty="0" err="1" smtClean="0"/>
              <a:t>cap</a:t>
            </a:r>
            <a:r>
              <a:rPr lang="sv-SE" sz="1400" dirty="0" smtClean="0"/>
              <a:t> neural </a:t>
            </a:r>
            <a:r>
              <a:rPr lang="sv-SE" sz="1400" dirty="0" err="1" smtClean="0"/>
              <a:t>crest</a:t>
            </a:r>
            <a:r>
              <a:rPr lang="sv-SE" sz="1400" dirty="0" smtClean="0"/>
              <a:t> </a:t>
            </a:r>
            <a:r>
              <a:rPr lang="sv-SE" sz="1400" dirty="0" err="1" smtClean="0"/>
              <a:t>stem</a:t>
            </a:r>
            <a:r>
              <a:rPr lang="sv-SE" sz="1400" dirty="0" smtClean="0"/>
              <a:t> cells (</a:t>
            </a:r>
            <a:r>
              <a:rPr lang="sv-SE" sz="1400" dirty="0" err="1" smtClean="0"/>
              <a:t>bNCSCs</a:t>
            </a:r>
            <a:r>
              <a:rPr lang="sv-SE" sz="1400" dirty="0" smtClean="0"/>
              <a:t>) from </a:t>
            </a:r>
            <a:r>
              <a:rPr lang="sv-SE" sz="1400" dirty="0" err="1" smtClean="0"/>
              <a:t>mouse</a:t>
            </a:r>
            <a:r>
              <a:rPr lang="sv-SE" sz="1400" dirty="0" smtClean="0"/>
              <a:t> embryo. </a:t>
            </a:r>
            <a:r>
              <a:rPr lang="sv-SE" sz="1400" dirty="0" err="1" smtClean="0"/>
              <a:t>These</a:t>
            </a:r>
            <a:r>
              <a:rPr lang="sv-SE" sz="1400" dirty="0" smtClean="0"/>
              <a:t> </a:t>
            </a:r>
            <a:r>
              <a:rPr lang="sv-SE" sz="1400" dirty="0" err="1" smtClean="0"/>
              <a:t>stem</a:t>
            </a:r>
            <a:r>
              <a:rPr lang="sv-SE" sz="1400" dirty="0" smtClean="0"/>
              <a:t> cells </a:t>
            </a:r>
            <a:r>
              <a:rPr lang="sv-SE" sz="1400" dirty="0" err="1" smtClean="0"/>
              <a:t>have</a:t>
            </a:r>
            <a:r>
              <a:rPr lang="sv-SE" sz="1400" dirty="0" smtClean="0"/>
              <a:t> </a:t>
            </a:r>
            <a:r>
              <a:rPr lang="sv-SE" sz="1400" dirty="0" err="1" smtClean="0"/>
              <a:t>been</a:t>
            </a:r>
            <a:r>
              <a:rPr lang="sv-SE" sz="1400" dirty="0" smtClean="0"/>
              <a:t> </a:t>
            </a:r>
            <a:r>
              <a:rPr lang="sv-SE" sz="1400" dirty="0" err="1" smtClean="0"/>
              <a:t>shown</a:t>
            </a:r>
            <a:r>
              <a:rPr lang="sv-SE" sz="1400" dirty="0" smtClean="0"/>
              <a:t> to </a:t>
            </a:r>
            <a:r>
              <a:rPr lang="sv-SE" sz="1400" dirty="0" err="1" smtClean="0"/>
              <a:t>have</a:t>
            </a:r>
            <a:r>
              <a:rPr lang="sv-SE" sz="1400" dirty="0" smtClean="0"/>
              <a:t> strong </a:t>
            </a:r>
            <a:r>
              <a:rPr lang="sv-SE" sz="1400" dirty="0" err="1" smtClean="0"/>
              <a:t>beneficial</a:t>
            </a:r>
            <a:r>
              <a:rPr lang="sv-SE" sz="1400" dirty="0" smtClean="0"/>
              <a:t>  </a:t>
            </a:r>
            <a:r>
              <a:rPr lang="sv-SE" sz="1400" dirty="0" err="1" smtClean="0"/>
              <a:t>effects</a:t>
            </a:r>
            <a:r>
              <a:rPr lang="sv-SE" sz="1400" dirty="0" smtClean="0"/>
              <a:t> on co-</a:t>
            </a:r>
            <a:r>
              <a:rPr lang="sv-SE" sz="1400" dirty="0" err="1" smtClean="0"/>
              <a:t>implanted</a:t>
            </a:r>
            <a:r>
              <a:rPr lang="sv-SE" sz="1400" dirty="0" smtClean="0"/>
              <a:t> cells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 smtClean="0"/>
              <a:t>Generation </a:t>
            </a:r>
            <a:r>
              <a:rPr lang="sv-SE" sz="1400" dirty="0" err="1" smtClean="0"/>
              <a:t>of</a:t>
            </a:r>
            <a:r>
              <a:rPr lang="sv-SE" sz="1400" dirty="0" smtClean="0"/>
              <a:t> motor neurons from human </a:t>
            </a:r>
            <a:r>
              <a:rPr lang="sv-SE" sz="1400" dirty="0" err="1" smtClean="0"/>
              <a:t>ESCs</a:t>
            </a:r>
            <a:r>
              <a:rPr lang="sv-SE" sz="1400" dirty="0" smtClean="0"/>
              <a:t> and </a:t>
            </a:r>
            <a:r>
              <a:rPr lang="sv-SE" sz="1400" dirty="0" err="1" smtClean="0"/>
              <a:t>iPSCs</a:t>
            </a:r>
            <a:r>
              <a:rPr lang="sv-SE" sz="1400" dirty="0" smtClean="0"/>
              <a:t> and </a:t>
            </a:r>
            <a:r>
              <a:rPr lang="sv-SE" sz="1400" dirty="0" err="1" smtClean="0"/>
              <a:t>their</a:t>
            </a:r>
            <a:r>
              <a:rPr lang="sv-SE" sz="1400" dirty="0" smtClean="0"/>
              <a:t> </a:t>
            </a:r>
            <a:r>
              <a:rPr lang="sv-SE" sz="1400" dirty="0" err="1" smtClean="0"/>
              <a:t>stereotactic</a:t>
            </a:r>
            <a:r>
              <a:rPr lang="sv-SE" sz="1400" smtClean="0"/>
              <a:t>  implantation </a:t>
            </a:r>
            <a:r>
              <a:rPr lang="sv-SE" sz="1400" dirty="0" smtClean="0"/>
              <a:t>to the spinal cord</a:t>
            </a:r>
            <a:endParaRPr lang="sv-S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 smtClean="0"/>
              <a:t>Transplantation </a:t>
            </a:r>
            <a:r>
              <a:rPr lang="sv-SE" sz="1400" dirty="0" err="1" smtClean="0"/>
              <a:t>of</a:t>
            </a:r>
            <a:r>
              <a:rPr lang="sv-SE" sz="1400" dirty="0" smtClean="0"/>
              <a:t> </a:t>
            </a:r>
            <a:r>
              <a:rPr lang="sv-SE" sz="1400" dirty="0" err="1" smtClean="0"/>
              <a:t>stem</a:t>
            </a:r>
            <a:r>
              <a:rPr lang="sv-SE" sz="1400" dirty="0" smtClean="0"/>
              <a:t> cells to the </a:t>
            </a:r>
            <a:r>
              <a:rPr lang="sv-SE" sz="1400" dirty="0" smtClean="0"/>
              <a:t>central and </a:t>
            </a:r>
            <a:r>
              <a:rPr lang="sv-SE" sz="1400" dirty="0" err="1" smtClean="0"/>
              <a:t>peripehral</a:t>
            </a:r>
            <a:r>
              <a:rPr lang="sv-SE" sz="1400" dirty="0" smtClean="0"/>
              <a:t> </a:t>
            </a:r>
            <a:r>
              <a:rPr lang="sv-SE" sz="1400" dirty="0" err="1" smtClean="0"/>
              <a:t>nervous</a:t>
            </a:r>
            <a:r>
              <a:rPr lang="sv-SE" sz="1400" dirty="0" smtClean="0"/>
              <a:t>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 err="1" smtClean="0"/>
              <a:t>Rodent</a:t>
            </a:r>
            <a:r>
              <a:rPr lang="sv-SE" sz="1400" dirty="0" smtClean="0"/>
              <a:t> </a:t>
            </a:r>
            <a:r>
              <a:rPr lang="hr-HR" sz="1400" dirty="0" smtClean="0"/>
              <a:t>model of</a:t>
            </a:r>
            <a:r>
              <a:rPr lang="sv-SE" sz="1400" dirty="0" smtClean="0"/>
              <a:t> spinal </a:t>
            </a:r>
            <a:r>
              <a:rPr lang="sv-SE" sz="1400" dirty="0" err="1" smtClean="0"/>
              <a:t>root</a:t>
            </a:r>
            <a:r>
              <a:rPr lang="sv-SE" sz="1400" dirty="0" smtClean="0"/>
              <a:t> </a:t>
            </a:r>
            <a:r>
              <a:rPr lang="sv-SE" sz="1400" dirty="0" err="1" smtClean="0"/>
              <a:t>avulsion</a:t>
            </a:r>
            <a:endParaRPr lang="hr-H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400" dirty="0" smtClean="0"/>
              <a:t>Cell visualization and tracing: </a:t>
            </a:r>
            <a:r>
              <a:rPr lang="hr-HR" sz="1400" dirty="0" smtClean="0"/>
              <a:t>flourescent </a:t>
            </a:r>
            <a:r>
              <a:rPr lang="hr-HR" sz="1400" dirty="0" smtClean="0"/>
              <a:t>and confocal </a:t>
            </a:r>
            <a:r>
              <a:rPr lang="hr-HR" sz="1400" dirty="0" smtClean="0"/>
              <a:t>microscopy</a:t>
            </a:r>
            <a:endParaRPr lang="hr-H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 err="1" smtClean="0"/>
              <a:t>Use</a:t>
            </a:r>
            <a:r>
              <a:rPr lang="sv-SE" sz="1400" dirty="0" smtClean="0"/>
              <a:t> </a:t>
            </a:r>
            <a:r>
              <a:rPr lang="sv-SE" sz="1400" dirty="0" err="1" smtClean="0"/>
              <a:t>of</a:t>
            </a:r>
            <a:r>
              <a:rPr lang="sv-SE" sz="1400" dirty="0" smtClean="0"/>
              <a:t> </a:t>
            </a:r>
            <a:r>
              <a:rPr lang="sv-SE" sz="1400" dirty="0" err="1" smtClean="0"/>
              <a:t>Mesoporous</a:t>
            </a:r>
            <a:r>
              <a:rPr lang="sv-SE" sz="1400" dirty="0" smtClean="0"/>
              <a:t> </a:t>
            </a:r>
            <a:r>
              <a:rPr lang="sv-SE" sz="1400" dirty="0" err="1" smtClean="0"/>
              <a:t>silica</a:t>
            </a:r>
            <a:r>
              <a:rPr lang="sv-SE" sz="1400" dirty="0" smtClean="0"/>
              <a:t> </a:t>
            </a:r>
            <a:r>
              <a:rPr lang="sv-SE" sz="1400" dirty="0" err="1" smtClean="0"/>
              <a:t>particles</a:t>
            </a:r>
            <a:r>
              <a:rPr lang="sv-SE" sz="1400" dirty="0" smtClean="0"/>
              <a:t> for </a:t>
            </a:r>
            <a:r>
              <a:rPr lang="sv-SE" sz="1400" dirty="0" err="1" smtClean="0"/>
              <a:t>loading</a:t>
            </a:r>
            <a:r>
              <a:rPr lang="sv-SE" sz="1400" dirty="0" smtClean="0"/>
              <a:t> </a:t>
            </a:r>
            <a:r>
              <a:rPr lang="sv-SE" sz="1400" dirty="0" err="1" smtClean="0"/>
              <a:t>with</a:t>
            </a:r>
            <a:r>
              <a:rPr lang="sv-SE" sz="1400" dirty="0" smtClean="0"/>
              <a:t> </a:t>
            </a:r>
            <a:r>
              <a:rPr lang="sv-SE" sz="1400" dirty="0" err="1" smtClean="0"/>
              <a:t>trophic</a:t>
            </a:r>
            <a:r>
              <a:rPr lang="sv-SE" sz="1400" dirty="0" smtClean="0"/>
              <a:t>/</a:t>
            </a:r>
            <a:r>
              <a:rPr lang="sv-SE" sz="1400" dirty="0" err="1" smtClean="0"/>
              <a:t>differentiating</a:t>
            </a:r>
            <a:r>
              <a:rPr lang="sv-SE" sz="1400" dirty="0" smtClean="0"/>
              <a:t> </a:t>
            </a:r>
            <a:r>
              <a:rPr lang="sv-SE" sz="1400" dirty="0" err="1" smtClean="0"/>
              <a:t>factors</a:t>
            </a:r>
            <a:r>
              <a:rPr lang="sv-SE" sz="1400" dirty="0" smtClean="0"/>
              <a:t> to </a:t>
            </a:r>
            <a:r>
              <a:rPr lang="sv-SE" sz="1400" dirty="0" err="1" smtClean="0"/>
              <a:t>induce</a:t>
            </a:r>
            <a:r>
              <a:rPr lang="sv-SE" sz="1400" dirty="0" smtClean="0"/>
              <a:t> </a:t>
            </a:r>
            <a:r>
              <a:rPr lang="sv-SE" sz="1400" dirty="0" err="1" smtClean="0"/>
              <a:t>stem</a:t>
            </a:r>
            <a:r>
              <a:rPr lang="sv-SE" sz="1400" dirty="0" smtClean="0"/>
              <a:t> cell </a:t>
            </a:r>
            <a:r>
              <a:rPr lang="sv-SE" sz="1400" dirty="0" err="1" smtClean="0"/>
              <a:t>differentiation</a:t>
            </a:r>
            <a:r>
              <a:rPr lang="sv-SE" sz="14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 err="1" smtClean="0"/>
              <a:t>Transfection</a:t>
            </a:r>
            <a:r>
              <a:rPr lang="sv-SE" sz="1400" dirty="0" smtClean="0"/>
              <a:t> and transplantation </a:t>
            </a:r>
            <a:r>
              <a:rPr lang="sv-SE" sz="1400" dirty="0" err="1" smtClean="0"/>
              <a:t>of</a:t>
            </a:r>
            <a:r>
              <a:rPr lang="sv-SE" sz="1400" dirty="0" smtClean="0"/>
              <a:t> </a:t>
            </a:r>
            <a:r>
              <a:rPr lang="sv-SE" sz="1400" dirty="0" err="1" smtClean="0"/>
              <a:t>stem</a:t>
            </a:r>
            <a:r>
              <a:rPr lang="sv-SE" sz="1400" dirty="0" smtClean="0"/>
              <a:t> cells </a:t>
            </a:r>
            <a:r>
              <a:rPr lang="sv-SE" sz="1400" dirty="0" err="1" smtClean="0"/>
              <a:t>with</a:t>
            </a:r>
            <a:r>
              <a:rPr lang="sv-SE" sz="1400" dirty="0" smtClean="0"/>
              <a:t> </a:t>
            </a:r>
            <a:r>
              <a:rPr lang="sv-SE" sz="1400" dirty="0" err="1" smtClean="0"/>
              <a:t>Tet</a:t>
            </a:r>
            <a:r>
              <a:rPr lang="sv-SE" sz="1400" dirty="0" smtClean="0"/>
              <a:t>-system to </a:t>
            </a:r>
            <a:r>
              <a:rPr lang="sv-SE" sz="1400" dirty="0" err="1" smtClean="0"/>
              <a:t>control</a:t>
            </a:r>
            <a:r>
              <a:rPr lang="sv-SE" sz="1400" dirty="0" smtClean="0"/>
              <a:t> </a:t>
            </a:r>
            <a:r>
              <a:rPr lang="sv-SE" sz="1400" dirty="0" err="1" smtClean="0"/>
              <a:t>stem</a:t>
            </a:r>
            <a:r>
              <a:rPr lang="sv-SE" sz="1400" dirty="0" smtClean="0"/>
              <a:t> cell </a:t>
            </a:r>
            <a:r>
              <a:rPr lang="sv-SE" sz="1400" dirty="0" err="1" smtClean="0"/>
              <a:t>differentiation</a:t>
            </a:r>
            <a:r>
              <a:rPr lang="sv-SE" sz="1400" dirty="0" smtClean="0"/>
              <a:t> </a:t>
            </a:r>
            <a:r>
              <a:rPr lang="sv-SE" sz="1400" dirty="0" err="1" smtClean="0"/>
              <a:t>after</a:t>
            </a:r>
            <a:r>
              <a:rPr lang="sv-SE" sz="1400" dirty="0" smtClean="0"/>
              <a:t> transplantation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 err="1" smtClean="0"/>
              <a:t>Coordinating</a:t>
            </a:r>
            <a:r>
              <a:rPr lang="sv-SE" sz="1400" dirty="0" smtClean="0"/>
              <a:t> EU NanoMed-2 grant</a:t>
            </a:r>
            <a:endParaRPr lang="hr-HR" sz="1400" dirty="0"/>
          </a:p>
          <a:p>
            <a:endParaRPr lang="hr-HR" sz="1000" dirty="0" smtClean="0"/>
          </a:p>
          <a:p>
            <a:r>
              <a:rPr lang="hr-HR" sz="1400" dirty="0" smtClean="0"/>
              <a:t>  </a:t>
            </a:r>
            <a:endParaRPr lang="hr-HR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240581"/>
            <a:ext cx="1647825" cy="1562100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5664708"/>
              </p:ext>
            </p:extLst>
          </p:nvPr>
        </p:nvGraphicFramePr>
        <p:xfrm>
          <a:off x="323528" y="1245567"/>
          <a:ext cx="971550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Image" r:id="rId4" imgW="972000" imgH="975240" progId="Photoshop.Image.16">
                  <p:embed/>
                </p:oleObj>
              </mc:Choice>
              <mc:Fallback>
                <p:oleObj name="Image" r:id="rId4" imgW="972000" imgH="975240" progId="Photoshop.Image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3528" y="1245567"/>
                        <a:ext cx="971550" cy="974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756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114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Adobe Photoshop Image</vt:lpstr>
      <vt:lpstr>Professor Elena N Kozlova,PhD Laboratory of Regenerative Neurobiology Uppsala University, Sweden 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Prof. Dinko Mitrecic, MD, PhD Laboratory for Stem Cells, Croatian Institute for Brain Research University of Zagreb School of Medicine, Croatia</dc:title>
  <dc:creator>Dinko Mitrečić</dc:creator>
  <cp:lastModifiedBy>Elena Kozlova</cp:lastModifiedBy>
  <cp:revision>13</cp:revision>
  <dcterms:created xsi:type="dcterms:W3CDTF">2017-03-16T09:39:55Z</dcterms:created>
  <dcterms:modified xsi:type="dcterms:W3CDTF">2017-03-21T13:50:17Z</dcterms:modified>
</cp:coreProperties>
</file>