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25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hr-H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20.3.2017.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839977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20.3.2017.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553125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20.3.2017.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4250269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10"/>
          </p:nvPr>
        </p:nvSpPr>
        <p:spPr/>
        <p:txBody>
          <a:bodyPr/>
          <a:lstStyle/>
          <a:p>
            <a:fld id="{D844E620-7D3A-40E5-826D-E64844C6BD85}" type="datetimeFigureOut">
              <a:rPr lang="hr-HR" smtClean="0"/>
              <a:t>20.3.2017.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12395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hr-H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44E620-7D3A-40E5-826D-E64844C6BD85}" type="datetimeFigureOut">
              <a:rPr lang="hr-HR" smtClean="0"/>
              <a:t>20.3.2017.</a:t>
            </a:fld>
            <a:endParaRPr lang="hr-HR"/>
          </a:p>
        </p:txBody>
      </p:sp>
      <p:sp>
        <p:nvSpPr>
          <p:cNvPr id="5" name="Footer Placeholder 4"/>
          <p:cNvSpPr>
            <a:spLocks noGrp="1"/>
          </p:cNvSpPr>
          <p:nvPr>
            <p:ph type="ftr" sz="quarter" idx="11"/>
          </p:nvPr>
        </p:nvSpPr>
        <p:spPr/>
        <p:txBody>
          <a:bodyPr/>
          <a:lstStyle/>
          <a:p>
            <a:endParaRPr lang="hr-HR"/>
          </a:p>
        </p:txBody>
      </p:sp>
      <p:sp>
        <p:nvSpPr>
          <p:cNvPr id="6" name="Slide Number Placeholder 5"/>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4139360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Date Placeholder 4"/>
          <p:cNvSpPr>
            <a:spLocks noGrp="1"/>
          </p:cNvSpPr>
          <p:nvPr>
            <p:ph type="dt" sz="half" idx="10"/>
          </p:nvPr>
        </p:nvSpPr>
        <p:spPr/>
        <p:txBody>
          <a:bodyPr/>
          <a:lstStyle/>
          <a:p>
            <a:fld id="{D844E620-7D3A-40E5-826D-E64844C6BD85}" type="datetimeFigureOut">
              <a:rPr lang="hr-HR" smtClean="0"/>
              <a:t>20.3.2017.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570760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hr-H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Date Placeholder 6"/>
          <p:cNvSpPr>
            <a:spLocks noGrp="1"/>
          </p:cNvSpPr>
          <p:nvPr>
            <p:ph type="dt" sz="half" idx="10"/>
          </p:nvPr>
        </p:nvSpPr>
        <p:spPr/>
        <p:txBody>
          <a:bodyPr/>
          <a:lstStyle/>
          <a:p>
            <a:fld id="{D844E620-7D3A-40E5-826D-E64844C6BD85}" type="datetimeFigureOut">
              <a:rPr lang="hr-HR" smtClean="0"/>
              <a:t>20.3.2017.</a:t>
            </a:fld>
            <a:endParaRPr lang="hr-HR"/>
          </a:p>
        </p:txBody>
      </p:sp>
      <p:sp>
        <p:nvSpPr>
          <p:cNvPr id="8" name="Footer Placeholder 7"/>
          <p:cNvSpPr>
            <a:spLocks noGrp="1"/>
          </p:cNvSpPr>
          <p:nvPr>
            <p:ph type="ftr" sz="quarter" idx="11"/>
          </p:nvPr>
        </p:nvSpPr>
        <p:spPr/>
        <p:txBody>
          <a:bodyPr/>
          <a:lstStyle/>
          <a:p>
            <a:endParaRPr lang="hr-HR"/>
          </a:p>
        </p:txBody>
      </p:sp>
      <p:sp>
        <p:nvSpPr>
          <p:cNvPr id="9" name="Slide Number Placeholder 8"/>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6234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Date Placeholder 2"/>
          <p:cNvSpPr>
            <a:spLocks noGrp="1"/>
          </p:cNvSpPr>
          <p:nvPr>
            <p:ph type="dt" sz="half" idx="10"/>
          </p:nvPr>
        </p:nvSpPr>
        <p:spPr/>
        <p:txBody>
          <a:bodyPr/>
          <a:lstStyle/>
          <a:p>
            <a:fld id="{D844E620-7D3A-40E5-826D-E64844C6BD85}" type="datetimeFigureOut">
              <a:rPr lang="hr-HR" smtClean="0"/>
              <a:t>20.3.2017.</a:t>
            </a:fld>
            <a:endParaRPr lang="hr-HR"/>
          </a:p>
        </p:txBody>
      </p:sp>
      <p:sp>
        <p:nvSpPr>
          <p:cNvPr id="4" name="Footer Placeholder 3"/>
          <p:cNvSpPr>
            <a:spLocks noGrp="1"/>
          </p:cNvSpPr>
          <p:nvPr>
            <p:ph type="ftr" sz="quarter" idx="11"/>
          </p:nvPr>
        </p:nvSpPr>
        <p:spPr/>
        <p:txBody>
          <a:bodyPr/>
          <a:lstStyle/>
          <a:p>
            <a:endParaRPr lang="hr-HR"/>
          </a:p>
        </p:txBody>
      </p:sp>
      <p:sp>
        <p:nvSpPr>
          <p:cNvPr id="5" name="Slide Number Placeholder 4"/>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3955165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44E620-7D3A-40E5-826D-E64844C6BD85}" type="datetimeFigureOut">
              <a:rPr lang="hr-HR" smtClean="0"/>
              <a:t>20.3.2017.</a:t>
            </a:fld>
            <a:endParaRPr lang="hr-HR"/>
          </a:p>
        </p:txBody>
      </p:sp>
      <p:sp>
        <p:nvSpPr>
          <p:cNvPr id="3" name="Footer Placeholder 2"/>
          <p:cNvSpPr>
            <a:spLocks noGrp="1"/>
          </p:cNvSpPr>
          <p:nvPr>
            <p:ph type="ftr" sz="quarter" idx="11"/>
          </p:nvPr>
        </p:nvSpPr>
        <p:spPr/>
        <p:txBody>
          <a:bodyPr/>
          <a:lstStyle/>
          <a:p>
            <a:endParaRPr lang="hr-HR"/>
          </a:p>
        </p:txBody>
      </p:sp>
      <p:sp>
        <p:nvSpPr>
          <p:cNvPr id="4" name="Slide Number Placeholder 3"/>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575453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hr-H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44E620-7D3A-40E5-826D-E64844C6BD85}" type="datetimeFigureOut">
              <a:rPr lang="hr-HR" smtClean="0"/>
              <a:t>20.3.2017.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1616409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hr-H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44E620-7D3A-40E5-826D-E64844C6BD85}" type="datetimeFigureOut">
              <a:rPr lang="hr-HR" smtClean="0"/>
              <a:t>20.3.2017.</a:t>
            </a:fld>
            <a:endParaRPr lang="hr-HR"/>
          </a:p>
        </p:txBody>
      </p:sp>
      <p:sp>
        <p:nvSpPr>
          <p:cNvPr id="6" name="Footer Placeholder 5"/>
          <p:cNvSpPr>
            <a:spLocks noGrp="1"/>
          </p:cNvSpPr>
          <p:nvPr>
            <p:ph type="ftr" sz="quarter" idx="11"/>
          </p:nvPr>
        </p:nvSpPr>
        <p:spPr/>
        <p:txBody>
          <a:bodyPr/>
          <a:lstStyle/>
          <a:p>
            <a:endParaRPr lang="hr-HR"/>
          </a:p>
        </p:txBody>
      </p:sp>
      <p:sp>
        <p:nvSpPr>
          <p:cNvPr id="7" name="Slide Number Placeholder 6"/>
          <p:cNvSpPr>
            <a:spLocks noGrp="1"/>
          </p:cNvSpPr>
          <p:nvPr>
            <p:ph type="sldNum" sz="quarter" idx="12"/>
          </p:nvPr>
        </p:nvSpPr>
        <p:spPr/>
        <p:txBody>
          <a:bodyPr/>
          <a:lstStyle/>
          <a:p>
            <a:fld id="{FFD1AA6A-3272-4E52-A149-56CEAA58DA34}" type="slidenum">
              <a:rPr lang="hr-HR" smtClean="0"/>
              <a:t>‹#›</a:t>
            </a:fld>
            <a:endParaRPr lang="hr-HR"/>
          </a:p>
        </p:txBody>
      </p:sp>
    </p:spTree>
    <p:extLst>
      <p:ext uri="{BB962C8B-B14F-4D97-AF65-F5344CB8AC3E}">
        <p14:creationId xmlns:p14="http://schemas.microsoft.com/office/powerpoint/2010/main" val="2779843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hr-H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44E620-7D3A-40E5-826D-E64844C6BD85}" type="datetimeFigureOut">
              <a:rPr lang="hr-HR" smtClean="0"/>
              <a:t>20.3.2017.</a:t>
            </a:fld>
            <a:endParaRPr lang="hr-H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D1AA6A-3272-4E52-A149-56CEAA58DA34}" type="slidenum">
              <a:rPr lang="hr-HR" smtClean="0"/>
              <a:t>‹#›</a:t>
            </a:fld>
            <a:endParaRPr lang="hr-HR"/>
          </a:p>
        </p:txBody>
      </p:sp>
    </p:spTree>
    <p:extLst>
      <p:ext uri="{BB962C8B-B14F-4D97-AF65-F5344CB8AC3E}">
        <p14:creationId xmlns:p14="http://schemas.microsoft.com/office/powerpoint/2010/main" val="41948613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ncbi.nlm.nih.gov/pubmed/24753366" TargetMode="External"/><Relationship Id="rId3" Type="http://schemas.microsoft.com/office/2007/relationships/hdphoto" Target="../media/hdphoto1.wdp"/><Relationship Id="rId7" Type="http://schemas.openxmlformats.org/officeDocument/2006/relationships/hyperlink" Target="https://www.ncbi.nlm.nih.gov/pubmed/26018231"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www.ncbi.nlm.nih.gov/pubmed/27712955" TargetMode="External"/><Relationship Id="rId11" Type="http://schemas.openxmlformats.org/officeDocument/2006/relationships/image" Target="../media/image3.png"/><Relationship Id="rId5" Type="http://schemas.microsoft.com/office/2007/relationships/hdphoto" Target="../media/hdphoto2.wdp"/><Relationship Id="rId10" Type="http://schemas.openxmlformats.org/officeDocument/2006/relationships/hyperlink" Target="https://www.ncbi.nlm.nih.gov/pubmed/20350352" TargetMode="External"/><Relationship Id="rId4" Type="http://schemas.openxmlformats.org/officeDocument/2006/relationships/image" Target="../media/image2.jpeg"/><Relationship Id="rId9" Type="http://schemas.openxmlformats.org/officeDocument/2006/relationships/hyperlink" Target="https://www.ncbi.nlm.nih.gov/pubmed/2340285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332656"/>
            <a:ext cx="7772400" cy="1470025"/>
          </a:xfrm>
        </p:spPr>
        <p:txBody>
          <a:bodyPr>
            <a:normAutofit fontScale="90000"/>
          </a:bodyPr>
          <a:lstStyle/>
          <a:p>
            <a:pPr algn="l"/>
            <a:r>
              <a:rPr lang="en-US" sz="1800" dirty="0" smtClean="0"/>
              <a:t>Prof. Dinko Mitrecic, MD, PhD</a:t>
            </a:r>
            <a:br>
              <a:rPr lang="en-US" sz="1800" dirty="0" smtClean="0"/>
            </a:br>
            <a:r>
              <a:rPr lang="en-US" sz="1800" dirty="0" smtClean="0"/>
              <a:t>Laboratory for Stem Cells</a:t>
            </a:r>
            <a:r>
              <a:rPr lang="hr-HR" sz="1800" dirty="0" smtClean="0"/>
              <a:t>, </a:t>
            </a:r>
            <a:r>
              <a:rPr lang="en-US" sz="1800" dirty="0" smtClean="0"/>
              <a:t>Croatian Institute for Brain Research</a:t>
            </a:r>
            <a:br>
              <a:rPr lang="en-US" sz="1800" dirty="0" smtClean="0"/>
            </a:br>
            <a:r>
              <a:rPr lang="en-US" sz="1800" dirty="0" smtClean="0"/>
              <a:t>University of Zagreb School of Medicine, Croatia</a:t>
            </a:r>
            <a:r>
              <a:rPr lang="en-US" dirty="0" smtClean="0"/>
              <a:t/>
            </a:r>
            <a:br>
              <a:rPr lang="en-US" dirty="0" smtClean="0"/>
            </a:br>
            <a:endParaRPr lang="hr-HR" dirty="0"/>
          </a:p>
        </p:txBody>
      </p:sp>
      <p:pic>
        <p:nvPicPr>
          <p:cNvPr id="4" name="Picture 15" descr="C:\Users\Public\Documents\LOGO\Logo-1\Logo DM3.pn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Lst>
          </a:blip>
          <a:srcRect/>
          <a:stretch>
            <a:fillRect/>
          </a:stretch>
        </p:blipFill>
        <p:spPr bwMode="auto">
          <a:xfrm>
            <a:off x="5796136" y="240743"/>
            <a:ext cx="1800200" cy="1285020"/>
          </a:xfrm>
          <a:prstGeom prst="rect">
            <a:avLst/>
          </a:prstGeom>
          <a:noFill/>
        </p:spPr>
      </p:pic>
      <p:pic>
        <p:nvPicPr>
          <p:cNvPr id="5" name="Picture 5" descr="sveucili1"/>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7747625" y="237588"/>
            <a:ext cx="1101115" cy="113525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98509" y="2204864"/>
            <a:ext cx="8437802" cy="5139869"/>
          </a:xfrm>
          <a:prstGeom prst="rect">
            <a:avLst/>
          </a:prstGeom>
          <a:noFill/>
        </p:spPr>
        <p:txBody>
          <a:bodyPr wrap="square" rtlCol="0">
            <a:spAutoFit/>
          </a:bodyPr>
          <a:lstStyle/>
          <a:p>
            <a:r>
              <a:rPr lang="hr-HR" sz="1400" u="sng" dirty="0" smtClean="0"/>
              <a:t>Expertise in:</a:t>
            </a:r>
          </a:p>
          <a:p>
            <a:endParaRPr lang="hr-HR" sz="1400" dirty="0"/>
          </a:p>
          <a:p>
            <a:pPr marL="285750" indent="-285750">
              <a:buFont typeface="Arial" panose="020B0604020202020204" pitchFamily="34" charset="0"/>
              <a:buChar char="•"/>
            </a:pPr>
            <a:r>
              <a:rPr lang="hr-HR" sz="1400" dirty="0" smtClean="0"/>
              <a:t>Isolation, manipulation and stereotaxic/intravascular transplantation of stem cells (mouse neural and mesenchymal; human oral mucosa stem cells)</a:t>
            </a:r>
          </a:p>
          <a:p>
            <a:pPr marL="285750" indent="-285750">
              <a:buFont typeface="Arial" panose="020B0604020202020204" pitchFamily="34" charset="0"/>
              <a:buChar char="•"/>
            </a:pPr>
            <a:endParaRPr lang="hr-HR" sz="1400" dirty="0"/>
          </a:p>
          <a:p>
            <a:pPr marL="285750" indent="-285750">
              <a:buFont typeface="Arial" panose="020B0604020202020204" pitchFamily="34" charset="0"/>
              <a:buChar char="•"/>
            </a:pPr>
            <a:r>
              <a:rPr lang="hr-HR" sz="1400" dirty="0" smtClean="0"/>
              <a:t>Mouse models of: stroke (MCAO), modulated neuroinflammation and cell differentiation (Tlr2 KO and Tlr2 luc, nestin luc, Thy1 YFP, Gap43 KO and Gap43 luc)</a:t>
            </a:r>
          </a:p>
          <a:p>
            <a:pPr marL="285750" indent="-285750">
              <a:buFont typeface="Arial" panose="020B0604020202020204" pitchFamily="34" charset="0"/>
              <a:buChar char="•"/>
            </a:pPr>
            <a:endParaRPr lang="hr-HR" sz="1400" dirty="0"/>
          </a:p>
          <a:p>
            <a:pPr marL="285750" indent="-285750">
              <a:buFont typeface="Arial" panose="020B0604020202020204" pitchFamily="34" charset="0"/>
              <a:buChar char="•"/>
            </a:pPr>
            <a:r>
              <a:rPr lang="hr-HR" sz="1400" dirty="0" smtClean="0"/>
              <a:t>Cell visualization and tracing: electron microscopy, flourescent and confocal microscopy (Zeiss, Leica systems), live cell imaging (EVOS ThermoFisher), bioluminescence </a:t>
            </a:r>
            <a:r>
              <a:rPr lang="hr-HR" sz="1400" dirty="0"/>
              <a:t>(Ivis </a:t>
            </a:r>
            <a:r>
              <a:rPr lang="hr-HR" sz="1400" dirty="0" smtClean="0"/>
              <a:t>Spectrum Perkin </a:t>
            </a:r>
            <a:r>
              <a:rPr lang="hr-HR" sz="1400" dirty="0"/>
              <a:t>Elmer), </a:t>
            </a:r>
            <a:r>
              <a:rPr lang="hr-HR" sz="1400" dirty="0" smtClean="0"/>
              <a:t>magnet resonance (Bruker Biospec 7T)</a:t>
            </a:r>
          </a:p>
          <a:p>
            <a:pPr marL="285750" indent="-285750">
              <a:buFont typeface="Arial" panose="020B0604020202020204" pitchFamily="34" charset="0"/>
              <a:buChar char="•"/>
            </a:pPr>
            <a:endParaRPr lang="hr-HR" sz="1400" dirty="0"/>
          </a:p>
          <a:p>
            <a:pPr marL="285750" indent="-285750">
              <a:buFont typeface="Arial" panose="020B0604020202020204" pitchFamily="34" charset="0"/>
              <a:buChar char="•"/>
            </a:pPr>
            <a:r>
              <a:rPr lang="hr-HR" sz="1400" dirty="0" smtClean="0"/>
              <a:t>Mouse and human brain neuroanatomy (we posses the 3rd largest human brain collection in the world)</a:t>
            </a:r>
          </a:p>
          <a:p>
            <a:pPr marL="285750" indent="-285750">
              <a:buFont typeface="Arial" panose="020B0604020202020204" pitchFamily="34" charset="0"/>
              <a:buChar char="•"/>
            </a:pPr>
            <a:endParaRPr lang="hr-HR" sz="1400" dirty="0"/>
          </a:p>
          <a:p>
            <a:pPr marL="285750" indent="-285750">
              <a:buFont typeface="Arial" panose="020B0604020202020204" pitchFamily="34" charset="0"/>
              <a:buChar char="•"/>
            </a:pPr>
            <a:r>
              <a:rPr lang="hr-HR" sz="1400" dirty="0" smtClean="0"/>
              <a:t>Established platform for testing interactions of nanoparticles and stem cells (uptake, localization, biocompatibility, etc</a:t>
            </a:r>
            <a:r>
              <a:rPr lang="hr-HR" sz="1400" dirty="0" smtClean="0"/>
              <a:t>)</a:t>
            </a:r>
          </a:p>
          <a:p>
            <a:endParaRPr lang="hr-HR" sz="1000" dirty="0" smtClean="0"/>
          </a:p>
          <a:p>
            <a:endParaRPr lang="hr-HR" sz="1000" dirty="0"/>
          </a:p>
          <a:p>
            <a:r>
              <a:rPr lang="hr-HR" sz="1000" dirty="0">
                <a:hlinkClick r:id="rId6"/>
              </a:rPr>
              <a:t>https://</a:t>
            </a:r>
            <a:r>
              <a:rPr lang="hr-HR" sz="1000" dirty="0" smtClean="0">
                <a:hlinkClick r:id="rId6"/>
              </a:rPr>
              <a:t>www.ncbi.nlm.nih.gov/pubmed/27712955</a:t>
            </a:r>
            <a:endParaRPr lang="hr-HR" sz="1000" dirty="0" smtClean="0"/>
          </a:p>
          <a:p>
            <a:r>
              <a:rPr lang="hr-HR" sz="1000" dirty="0">
                <a:hlinkClick r:id="rId7"/>
              </a:rPr>
              <a:t>https://</a:t>
            </a:r>
            <a:r>
              <a:rPr lang="hr-HR" sz="1000" dirty="0" smtClean="0">
                <a:hlinkClick r:id="rId7"/>
              </a:rPr>
              <a:t>www.ncbi.nlm.nih.gov/pubmed/26018231</a:t>
            </a:r>
            <a:endParaRPr lang="hr-HR" sz="1000" dirty="0" smtClean="0"/>
          </a:p>
          <a:p>
            <a:r>
              <a:rPr lang="hr-HR" sz="1000" dirty="0">
                <a:hlinkClick r:id="rId8"/>
              </a:rPr>
              <a:t>https://</a:t>
            </a:r>
            <a:r>
              <a:rPr lang="hr-HR" sz="1000" dirty="0" smtClean="0">
                <a:hlinkClick r:id="rId8"/>
              </a:rPr>
              <a:t>www.ncbi.nlm.nih.gov/pubmed/24753366</a:t>
            </a:r>
            <a:endParaRPr lang="hr-HR" sz="1000" dirty="0" smtClean="0"/>
          </a:p>
          <a:p>
            <a:r>
              <a:rPr lang="hr-HR" sz="1000" dirty="0" smtClean="0">
                <a:hlinkClick r:id="rId9"/>
              </a:rPr>
              <a:t>https</a:t>
            </a:r>
            <a:r>
              <a:rPr lang="hr-HR" sz="1000" dirty="0">
                <a:hlinkClick r:id="rId9"/>
              </a:rPr>
              <a:t>://</a:t>
            </a:r>
            <a:r>
              <a:rPr lang="hr-HR" sz="1000" dirty="0" smtClean="0">
                <a:hlinkClick r:id="rId9"/>
              </a:rPr>
              <a:t>www.ncbi.nlm.nih.gov/pubmed/23402853</a:t>
            </a:r>
            <a:endParaRPr lang="hr-HR" sz="1000" dirty="0" smtClean="0"/>
          </a:p>
          <a:p>
            <a:r>
              <a:rPr lang="hr-HR" sz="1000" dirty="0">
                <a:hlinkClick r:id="rId10"/>
              </a:rPr>
              <a:t>https://</a:t>
            </a:r>
            <a:r>
              <a:rPr lang="hr-HR" sz="1000" dirty="0" smtClean="0">
                <a:hlinkClick r:id="rId10"/>
              </a:rPr>
              <a:t>www.ncbi.nlm.nih.gov/pubmed/20350352</a:t>
            </a:r>
            <a:endParaRPr lang="hr-HR" sz="1000" dirty="0" smtClean="0"/>
          </a:p>
          <a:p>
            <a:endParaRPr lang="hr-HR" sz="1000" dirty="0" smtClean="0"/>
          </a:p>
          <a:p>
            <a:r>
              <a:rPr lang="hr-HR" sz="1400" dirty="0" smtClean="0"/>
              <a:t>  </a:t>
            </a:r>
            <a:endParaRPr lang="hr-HR" sz="1400" dirty="0"/>
          </a:p>
        </p:txBody>
      </p:sp>
      <p:pic>
        <p:nvPicPr>
          <p:cNvPr id="1026" name="Picture 2" descr="C:\Users\Dinko Mitrečić\Pictures\Dinko\dinko.pn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148" t="-18435" r="13495" b="25436"/>
          <a:stretch/>
        </p:blipFill>
        <p:spPr bwMode="auto">
          <a:xfrm>
            <a:off x="398509" y="986892"/>
            <a:ext cx="1015783" cy="1077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7565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8229600" cy="4525963"/>
          </a:xfrm>
        </p:spPr>
        <p:txBody>
          <a:bodyPr>
            <a:noAutofit/>
          </a:bodyPr>
          <a:lstStyle/>
          <a:p>
            <a:pPr marL="0" indent="0">
              <a:buNone/>
            </a:pPr>
            <a:r>
              <a:rPr lang="hr-HR" sz="1400" u="sng" dirty="0" smtClean="0"/>
              <a:t>Expected benefits and activities during participation in </a:t>
            </a:r>
            <a:r>
              <a:rPr lang="hr-HR" sz="1400" u="sng" dirty="0" smtClean="0"/>
              <a:t>BIONECA:</a:t>
            </a:r>
            <a:endParaRPr lang="hr-HR" sz="1400" u="sng" dirty="0" smtClean="0"/>
          </a:p>
          <a:p>
            <a:pPr marL="0" indent="0">
              <a:buNone/>
            </a:pPr>
            <a:endParaRPr lang="hr-HR" sz="1400" dirty="0" smtClean="0"/>
          </a:p>
          <a:p>
            <a:pPr marL="0" indent="0">
              <a:buNone/>
            </a:pPr>
            <a:endParaRPr lang="hr-HR" sz="1400" dirty="0"/>
          </a:p>
          <a:p>
            <a:r>
              <a:rPr lang="hr-HR" sz="1400" dirty="0" smtClean="0"/>
              <a:t>Share experience with groups who use stem cells for brain diseases (e.g. cell transfection, improved tracing protocols, modulation of synaptogenesis, etc)</a:t>
            </a:r>
          </a:p>
          <a:p>
            <a:endParaRPr lang="hr-HR" sz="1400" dirty="0" smtClean="0"/>
          </a:p>
          <a:p>
            <a:r>
              <a:rPr lang="hr-HR" sz="1400" dirty="0" smtClean="0"/>
              <a:t>Share experience and compare protocols, benefits, obstacles and strategies to progress with groups who use stem cells for heart diseases (especially in the modulation of inflammation, improvement of cell integration and tracing)</a:t>
            </a:r>
          </a:p>
          <a:p>
            <a:endParaRPr lang="hr-HR" sz="1400" dirty="0" smtClean="0"/>
          </a:p>
          <a:p>
            <a:r>
              <a:rPr lang="hr-HR" sz="1400" dirty="0" smtClean="0"/>
              <a:t>Would like to learn from groups who are experienced in image analyses and post-processing</a:t>
            </a:r>
          </a:p>
          <a:p>
            <a:endParaRPr lang="hr-HR" sz="1400" dirty="0"/>
          </a:p>
          <a:p>
            <a:r>
              <a:rPr lang="hr-HR" sz="1400" dirty="0" smtClean="0"/>
              <a:t>Would like to share experience in new imaging modalities</a:t>
            </a:r>
          </a:p>
          <a:p>
            <a:pPr marL="0" indent="0">
              <a:buNone/>
            </a:pPr>
            <a:endParaRPr lang="hr-HR" sz="1400" dirty="0" smtClean="0"/>
          </a:p>
          <a:p>
            <a:r>
              <a:rPr lang="hr-HR" sz="1400" dirty="0" smtClean="0"/>
              <a:t>Would like to learn about and propose design of new biomaterials for combined application with stem cells for brain diseases</a:t>
            </a:r>
          </a:p>
          <a:p>
            <a:pPr marL="0" indent="0">
              <a:buNone/>
            </a:pPr>
            <a:endParaRPr lang="hr-HR" sz="1400" dirty="0" smtClean="0"/>
          </a:p>
          <a:p>
            <a:r>
              <a:rPr lang="hr-HR" sz="1400" dirty="0" smtClean="0"/>
              <a:t>Would like to benefit from modeling to adjust protocols for manipulation with stem cells</a:t>
            </a:r>
          </a:p>
          <a:p>
            <a:endParaRPr lang="hr-HR" sz="1400" dirty="0"/>
          </a:p>
          <a:p>
            <a:r>
              <a:rPr lang="hr-HR" sz="1400" dirty="0" smtClean="0"/>
              <a:t>Would like to gather innovative combination of partners for new projects` applications</a:t>
            </a:r>
          </a:p>
          <a:p>
            <a:pPr marL="0" indent="0">
              <a:buNone/>
            </a:pPr>
            <a:r>
              <a:rPr lang="hr-HR" sz="1400" dirty="0" smtClean="0"/>
              <a:t> </a:t>
            </a:r>
          </a:p>
          <a:p>
            <a:pPr marL="0" indent="0">
              <a:buNone/>
            </a:pPr>
            <a:endParaRPr lang="hr-HR" sz="1400" dirty="0"/>
          </a:p>
          <a:p>
            <a:pPr marL="0" indent="0">
              <a:buNone/>
            </a:pPr>
            <a:r>
              <a:rPr lang="hr-HR" sz="1400" dirty="0" smtClean="0"/>
              <a:t>Foreseen maximum contribution: in WG4</a:t>
            </a:r>
            <a:endParaRPr lang="hr-HR" sz="1400" dirty="0"/>
          </a:p>
        </p:txBody>
      </p:sp>
    </p:spTree>
    <p:extLst>
      <p:ext uri="{BB962C8B-B14F-4D97-AF65-F5344CB8AC3E}">
        <p14:creationId xmlns:p14="http://schemas.microsoft.com/office/powerpoint/2010/main" val="3691413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306</Words>
  <Application>Microsoft Office PowerPoint</Application>
  <PresentationFormat>On-screen Show (4:3)</PresentationFormat>
  <Paragraphs>40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Prof. Dinko Mitrecic, MD, PhD Laboratory for Stem Cells, Croatian Institute for Brain Research University of Zagreb School of Medicine, Croatia </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 Dinko Mitrecic, MD, PhD Laboratory for Stem Cells, Croatian Institute for Brain Research University of Zagreb School of Medicine, Croatia</dc:title>
  <dc:creator>Dinko Mitrečić</dc:creator>
  <cp:lastModifiedBy>Dinko Mitrečić</cp:lastModifiedBy>
  <cp:revision>9</cp:revision>
  <dcterms:created xsi:type="dcterms:W3CDTF">2017-03-16T09:39:55Z</dcterms:created>
  <dcterms:modified xsi:type="dcterms:W3CDTF">2017-03-20T20:42:17Z</dcterms:modified>
</cp:coreProperties>
</file>