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9346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5388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22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2991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462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4449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1373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0828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68090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2957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11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E308C-C393-45C2-B7FA-D927FEEF1B1B}" type="datetimeFigureOut">
              <a:rPr lang="sl-SI" smtClean="0"/>
              <a:t>7.4.2017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5AEF8-172A-451F-8F8B-7943046EF19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8080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hyperlink" Target="https://www.ncbi.nlm.nih.gov/pubmed/25733835" TargetMode="External"/><Relationship Id="rId7" Type="http://schemas.openxmlformats.org/officeDocument/2006/relationships/hyperlink" Target="https://www.ncbi.nlm.nih.gov/pubmed/21050435" TargetMode="External"/><Relationship Id="rId2" Type="http://schemas.openxmlformats.org/officeDocument/2006/relationships/hyperlink" Target="https://www.ncbi.nlm.nih.gov/pubmed/234868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ubmed/28216176" TargetMode="External"/><Relationship Id="rId5" Type="http://schemas.openxmlformats.org/officeDocument/2006/relationships/hyperlink" Target="https://www.ncbi.nlm.nih.gov/pubmed/28223195" TargetMode="External"/><Relationship Id="rId4" Type="http://schemas.openxmlformats.org/officeDocument/2006/relationships/hyperlink" Target="https://www.ncbi.nlm.nih.gov/pubmed/26388450" TargetMode="Externa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33262"/>
            <a:ext cx="6690250" cy="1143000"/>
          </a:xfrm>
        </p:spPr>
        <p:txBody>
          <a:bodyPr>
            <a:noAutofit/>
          </a:bodyPr>
          <a:lstStyle/>
          <a:p>
            <a:pPr algn="l"/>
            <a:r>
              <a:rPr lang="sl-SI" sz="1800" b="1"/>
              <a:t>Assist. </a:t>
            </a:r>
            <a:r>
              <a:rPr lang="sl-SI" sz="1800" b="1" smtClean="0"/>
              <a:t> Prof</a:t>
            </a:r>
            <a:r>
              <a:rPr lang="sl-SI" sz="1800" b="1"/>
              <a:t>. </a:t>
            </a:r>
            <a:r>
              <a:rPr lang="sl-SI" sz="1800" b="1" smtClean="0"/>
              <a:t> Mojca </a:t>
            </a:r>
            <a:r>
              <a:rPr lang="sl-SI" sz="1800" b="1"/>
              <a:t>Pavlin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sl-SI" sz="1800" b="1"/>
              <a:t>Head of the Group for nano and biotechnological applications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sl-SI" sz="1800" b="1"/>
              <a:t>University of Ljubljana, Faculty of electrical engineering/Faculty of </a:t>
            </a:r>
            <a:r>
              <a:rPr lang="sl-SI" sz="1800" b="1" smtClean="0"/>
              <a:t>Medicine, Slovenia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sl-SI" sz="2000" smtClean="0"/>
              <a:t> </a:t>
            </a:r>
            <a:endParaRPr lang="sl-SI" sz="2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2" y="1772816"/>
            <a:ext cx="8229600" cy="496855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en-US" sz="1600" b="1" dirty="0" smtClean="0">
              <a:latin typeface="Century Gothic" panose="020B0502020202020204" pitchFamily="34" charset="0"/>
            </a:endParaRPr>
          </a:p>
          <a:p>
            <a:pPr lvl="1">
              <a:buFont typeface="Courier New"/>
              <a:buChar char="o"/>
              <a:defRPr/>
            </a:pPr>
            <a:r>
              <a:rPr lang="en-GB" sz="1800" b="1" dirty="0"/>
              <a:t>nanoparticles </a:t>
            </a:r>
            <a:r>
              <a:rPr lang="en-GB" sz="1800" dirty="0" smtClean="0"/>
              <a:t>development </a:t>
            </a:r>
            <a:r>
              <a:rPr lang="en-GB" sz="1800" dirty="0"/>
              <a:t>and </a:t>
            </a:r>
            <a:r>
              <a:rPr lang="en-GB" sz="1800" dirty="0" smtClean="0"/>
              <a:t>characterisation</a:t>
            </a:r>
            <a:r>
              <a:rPr lang="sl-SI" sz="1800" smtClean="0"/>
              <a:t>: magnetic, gold, liposomes, functionalisation (DLS, zeta potential, nano-chemical lab)</a:t>
            </a:r>
          </a:p>
          <a:p>
            <a:pPr lvl="1">
              <a:buFont typeface="Courier New"/>
              <a:buChar char="o"/>
              <a:defRPr/>
            </a:pPr>
            <a:r>
              <a:rPr lang="sl-SI" sz="1800" b="1" smtClean="0"/>
              <a:t>cell labelling </a:t>
            </a:r>
            <a:r>
              <a:rPr lang="sl-SI" sz="1800" smtClean="0"/>
              <a:t>and tracking using magnetic nanoparticles,  uptake, </a:t>
            </a:r>
            <a:r>
              <a:rPr lang="sl-SI" sz="1800"/>
              <a:t>localisations </a:t>
            </a:r>
            <a:r>
              <a:rPr lang="sl-SI" sz="1800" smtClean="0"/>
              <a:t>using live fluorescence imaging , TEM, SEM microscopy, spectrofluorometry, flow cytometry </a:t>
            </a:r>
          </a:p>
          <a:p>
            <a:pPr lvl="1">
              <a:buFont typeface="Courier New"/>
              <a:buChar char="o"/>
              <a:defRPr/>
            </a:pPr>
            <a:r>
              <a:rPr lang="sl-SI" sz="1800" smtClean="0"/>
              <a:t>gene delivery and silencing </a:t>
            </a:r>
            <a:r>
              <a:rPr lang="en-GB" sz="1800" b="1" dirty="0" smtClean="0"/>
              <a:t>delivery </a:t>
            </a:r>
            <a:r>
              <a:rPr lang="en-GB" sz="1800" b="1" dirty="0"/>
              <a:t>of small molecules, proteins, DNA and short RNAi</a:t>
            </a:r>
            <a:r>
              <a:rPr lang="en-GB" sz="1800" dirty="0"/>
              <a:t>  into various mammalian, tumour and primary human </a:t>
            </a:r>
            <a:r>
              <a:rPr lang="en-GB" sz="1800" dirty="0" smtClean="0"/>
              <a:t>cells</a:t>
            </a:r>
            <a:r>
              <a:rPr lang="sl-SI" sz="1800" smtClean="0"/>
              <a:t> </a:t>
            </a:r>
            <a:r>
              <a:rPr lang="sl-SI" sz="1800"/>
              <a:t> </a:t>
            </a:r>
            <a:r>
              <a:rPr lang="sl-SI" sz="1800" smtClean="0"/>
              <a:t>using electroporation, nanoparticles (high-voltage generators) </a:t>
            </a:r>
          </a:p>
          <a:p>
            <a:pPr lvl="1">
              <a:buFont typeface="Courier New"/>
              <a:buChar char="o"/>
              <a:defRPr/>
            </a:pPr>
            <a:r>
              <a:rPr lang="sl-SI" sz="1800" smtClean="0"/>
              <a:t>in </a:t>
            </a:r>
            <a:r>
              <a:rPr lang="sl-SI" sz="1800"/>
              <a:t>vitro cell cultures, viability </a:t>
            </a:r>
            <a:r>
              <a:rPr lang="sl-SI" sz="1800" smtClean="0"/>
              <a:t>assays</a:t>
            </a:r>
          </a:p>
          <a:p>
            <a:pPr lvl="1">
              <a:buFont typeface="Courier New"/>
              <a:buChar char="o"/>
              <a:defRPr/>
            </a:pPr>
            <a:r>
              <a:rPr lang="sl-SI" sz="1800" b="1" smtClean="0"/>
              <a:t>cell signalling </a:t>
            </a:r>
            <a:r>
              <a:rPr lang="sl-SI" sz="1800" smtClean="0"/>
              <a:t>related to cell stress, inflamation, neurodegenaration, cancerogenesis  (Western Blot, PCR)</a:t>
            </a:r>
          </a:p>
          <a:p>
            <a:pPr lvl="1">
              <a:buFont typeface="Courier New"/>
              <a:buChar char="o"/>
              <a:defRPr/>
            </a:pPr>
            <a:r>
              <a:rPr lang="sl-SI" sz="1800" b="1" smtClean="0"/>
              <a:t>numerical modelling</a:t>
            </a:r>
            <a:r>
              <a:rPr lang="sl-SI" sz="1800" smtClean="0"/>
              <a:t>, FEM (Comsol Multiphysics)</a:t>
            </a:r>
          </a:p>
          <a:p>
            <a:pPr lvl="1">
              <a:buFont typeface="Courier New"/>
              <a:buChar char="o"/>
              <a:defRPr/>
            </a:pPr>
            <a:endParaRPr lang="sl-SI" sz="16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endParaRPr lang="sl-SI" sz="16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>
                <a:latin typeface="Calibri" panose="020F0502020204030204" pitchFamily="34" charset="0"/>
                <a:hlinkClick r:id="rId2"/>
              </a:rPr>
              <a:t>https://</a:t>
            </a:r>
            <a:r>
              <a:rPr lang="sl-SI" sz="1500" smtClean="0">
                <a:latin typeface="Calibri" panose="020F0502020204030204" pitchFamily="34" charset="0"/>
                <a:hlinkClick r:id="rId2"/>
              </a:rPr>
              <a:t>www.ncbi.nlm.nih.gov/pubmed/23486857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 smtClean="0">
                <a:latin typeface="Calibri" panose="020F0502020204030204" pitchFamily="34" charset="0"/>
                <a:hlinkClick r:id="rId3"/>
              </a:rPr>
              <a:t>https</a:t>
            </a:r>
            <a:r>
              <a:rPr lang="sl-SI" sz="1500">
                <a:latin typeface="Calibri" panose="020F0502020204030204" pitchFamily="34" charset="0"/>
                <a:hlinkClick r:id="rId3"/>
              </a:rPr>
              <a:t>://</a:t>
            </a:r>
            <a:r>
              <a:rPr lang="sl-SI" sz="1500" smtClean="0">
                <a:latin typeface="Calibri" panose="020F0502020204030204" pitchFamily="34" charset="0"/>
                <a:hlinkClick r:id="rId3"/>
              </a:rPr>
              <a:t>www.ncbi.nlm.nih.gov/pubmed/25733835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 smtClean="0">
                <a:latin typeface="Calibri" panose="020F0502020204030204" pitchFamily="34" charset="0"/>
                <a:hlinkClick r:id="rId4"/>
              </a:rPr>
              <a:t>https</a:t>
            </a:r>
            <a:r>
              <a:rPr lang="sl-SI" sz="1500">
                <a:latin typeface="Calibri" panose="020F0502020204030204" pitchFamily="34" charset="0"/>
                <a:hlinkClick r:id="rId4"/>
              </a:rPr>
              <a:t>://</a:t>
            </a:r>
            <a:r>
              <a:rPr lang="sl-SI" sz="1500" smtClean="0">
                <a:latin typeface="Calibri" panose="020F0502020204030204" pitchFamily="34" charset="0"/>
                <a:hlinkClick r:id="rId4"/>
              </a:rPr>
              <a:t>www.ncbi.nlm.nih.gov/pubmed/26388450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>
                <a:latin typeface="Calibri" panose="020F0502020204030204" pitchFamily="34" charset="0"/>
                <a:hlinkClick r:id="rId5"/>
              </a:rPr>
              <a:t>https://</a:t>
            </a:r>
            <a:r>
              <a:rPr lang="sl-SI" sz="1500" smtClean="0">
                <a:latin typeface="Calibri" panose="020F0502020204030204" pitchFamily="34" charset="0"/>
                <a:hlinkClick r:id="rId5"/>
              </a:rPr>
              <a:t>www.ncbi.nlm.nih.gov/pubmed/28223195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>
                <a:latin typeface="Calibri" panose="020F0502020204030204" pitchFamily="34" charset="0"/>
                <a:hlinkClick r:id="rId6"/>
              </a:rPr>
              <a:t>https://</a:t>
            </a:r>
            <a:r>
              <a:rPr lang="sl-SI" sz="1500" smtClean="0">
                <a:latin typeface="Calibri" panose="020F0502020204030204" pitchFamily="34" charset="0"/>
                <a:hlinkClick r:id="rId6"/>
              </a:rPr>
              <a:t>www.ncbi.nlm.nih.gov/pubmed/28216176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r>
              <a:rPr lang="sl-SI" sz="1500">
                <a:latin typeface="Calibri" panose="020F0502020204030204" pitchFamily="34" charset="0"/>
                <a:hlinkClick r:id="rId7"/>
              </a:rPr>
              <a:t>https://</a:t>
            </a:r>
            <a:r>
              <a:rPr lang="sl-SI" sz="1500" smtClean="0">
                <a:latin typeface="Calibri" panose="020F0502020204030204" pitchFamily="34" charset="0"/>
                <a:hlinkClick r:id="rId7"/>
              </a:rPr>
              <a:t>www.ncbi.nlm.nih.gov/pubmed/21050435</a:t>
            </a:r>
            <a:endParaRPr lang="sl-SI" sz="1500" smtClean="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endParaRPr lang="sl-SI" sz="1500">
              <a:latin typeface="Calibri" panose="020F0502020204030204" pitchFamily="34" charset="0"/>
            </a:endParaRPr>
          </a:p>
          <a:p>
            <a:pPr marL="457200" lvl="1" indent="0">
              <a:buNone/>
              <a:defRPr/>
            </a:pPr>
            <a:endParaRPr lang="sl-SI" sz="1600">
              <a:latin typeface="Calibri" panose="020F0502020204030204" pitchFamily="34" charset="0"/>
            </a:endParaRPr>
          </a:p>
          <a:p>
            <a:endParaRPr lang="sl-S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7" r="19994"/>
          <a:stretch/>
        </p:blipFill>
        <p:spPr>
          <a:xfrm>
            <a:off x="107504" y="107275"/>
            <a:ext cx="1206632" cy="123349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53"/>
          <a:stretch>
            <a:fillRect/>
          </a:stretch>
        </p:blipFill>
        <p:spPr bwMode="auto">
          <a:xfrm>
            <a:off x="7834739" y="60668"/>
            <a:ext cx="1243628" cy="99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7544" y="162880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u="sng"/>
              <a:t>Expertise in:</a:t>
            </a:r>
            <a:endParaRPr lang="hr-HR" u="sng" dirty="0"/>
          </a:p>
        </p:txBody>
      </p:sp>
    </p:spTree>
    <p:extLst>
      <p:ext uri="{BB962C8B-B14F-4D97-AF65-F5344CB8AC3E}">
        <p14:creationId xmlns:p14="http://schemas.microsoft.com/office/powerpoint/2010/main" val="372591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18058"/>
          </a:xfrm>
        </p:spPr>
        <p:txBody>
          <a:bodyPr>
            <a:normAutofit/>
          </a:bodyPr>
          <a:lstStyle/>
          <a:p>
            <a:pPr algn="l"/>
            <a:r>
              <a:rPr lang="hr-HR" sz="1800" u="sng"/>
              <a:t>Expected benefits and activities during participation in BIONECA</a:t>
            </a:r>
            <a:r>
              <a:rPr lang="hr-HR" sz="1800" u="sng" smtClean="0"/>
              <a:t>:</a:t>
            </a:r>
            <a:endParaRPr lang="sl-SI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hr-HR" smtClean="0"/>
              <a:t>would like to collaborate with groups that use nanoparticles for stem cells labelling</a:t>
            </a:r>
          </a:p>
          <a:p>
            <a:endParaRPr lang="hr-HR"/>
          </a:p>
          <a:p>
            <a:r>
              <a:rPr lang="hr-HR" smtClean="0"/>
              <a:t>would like to share and collaborate with groups that are interested in studies of potential neurotoxicity of nanoparticles, cell signalling</a:t>
            </a:r>
          </a:p>
          <a:p>
            <a:endParaRPr lang="hr-HR"/>
          </a:p>
          <a:p>
            <a:r>
              <a:rPr lang="hr-HR" smtClean="0"/>
              <a:t>would like to offer gene transfer/silencing methodology to groups in field of neurology and brain diseases </a:t>
            </a:r>
          </a:p>
          <a:p>
            <a:endParaRPr lang="hr-HR"/>
          </a:p>
          <a:p>
            <a:r>
              <a:rPr lang="hr-HR" smtClean="0"/>
              <a:t>would </a:t>
            </a:r>
            <a:r>
              <a:rPr lang="hr-HR"/>
              <a:t>like to </a:t>
            </a:r>
            <a:r>
              <a:rPr lang="hr-HR" smtClean="0"/>
              <a:t>collaborate with groups with advance in vitro models of brain/neurons</a:t>
            </a:r>
            <a:endParaRPr lang="hr-HR"/>
          </a:p>
          <a:p>
            <a:pPr marL="0" indent="0">
              <a:buNone/>
            </a:pPr>
            <a:endParaRPr lang="hr-HR"/>
          </a:p>
          <a:p>
            <a:r>
              <a:rPr lang="hr-HR" smtClean="0"/>
              <a:t>searching partners </a:t>
            </a:r>
            <a:r>
              <a:rPr lang="hr-HR"/>
              <a:t>for new </a:t>
            </a:r>
            <a:r>
              <a:rPr lang="hr-HR" smtClean="0"/>
              <a:t>projects </a:t>
            </a:r>
            <a:r>
              <a:rPr lang="hr-HR"/>
              <a:t>applications</a:t>
            </a:r>
          </a:p>
          <a:p>
            <a:pPr marL="0" indent="0">
              <a:buNone/>
            </a:pPr>
            <a:r>
              <a:rPr lang="hr-HR"/>
              <a:t> </a:t>
            </a:r>
          </a:p>
          <a:p>
            <a:pPr marL="0" indent="0">
              <a:buNone/>
            </a:pPr>
            <a:endParaRPr lang="hr-HR"/>
          </a:p>
          <a:p>
            <a:pPr marL="0" indent="0">
              <a:buNone/>
            </a:pPr>
            <a:r>
              <a:rPr lang="hr-HR"/>
              <a:t>Foreseen maximum contribution: </a:t>
            </a:r>
            <a:r>
              <a:rPr lang="hr-HR" smtClean="0"/>
              <a:t>WG1 and WG2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7295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224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Assist.  Prof.  Mojca Pavlin Head of the Group for nano and biotechnological applications University of Ljubljana, Faculty of electrical engineering/Faculty of Medicine, Slovenia  </vt:lpstr>
      <vt:lpstr>Expected benefits and activities during participation in BIONECA: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Assist. Prof. Mojca Pavlin Head of the Group for nano and biotechnological applications University of Ljubljana, Faculty of electrical engineering/Faculty of Medicine</dc:title>
  <dc:creator>zabon</dc:creator>
  <cp:lastModifiedBy>zabon</cp:lastModifiedBy>
  <cp:revision>7</cp:revision>
  <dcterms:created xsi:type="dcterms:W3CDTF">2017-04-06T21:48:43Z</dcterms:created>
  <dcterms:modified xsi:type="dcterms:W3CDTF">2017-04-06T22:52:00Z</dcterms:modified>
</cp:coreProperties>
</file>