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83997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55312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250269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12395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139360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07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D844E620-7D3A-40E5-826D-E64844C6BD85}" type="datetimeFigureOut">
              <a:rPr lang="hr-HR" smtClean="0"/>
              <a:t>21.3.2017.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6234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D844E620-7D3A-40E5-826D-E64844C6BD85}" type="datetimeFigureOut">
              <a:rPr lang="hr-HR" smtClean="0"/>
              <a:t>21.3.2017.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395516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44E620-7D3A-40E5-826D-E64844C6BD85}" type="datetimeFigureOut">
              <a:rPr lang="hr-HR" smtClean="0"/>
              <a:t>21.3.2017.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545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616409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779843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4E620-7D3A-40E5-826D-E64844C6BD85}" type="datetimeFigureOut">
              <a:rPr lang="hr-HR" smtClean="0"/>
              <a:t>21.3.2017.</a:t>
            </a:fld>
            <a:endParaRPr lang="hr-H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1AA6A-3272-4E52-A149-56CEAA58DA34}" type="slidenum">
              <a:rPr lang="hr-HR" smtClean="0"/>
              <a:t>‹#›</a:t>
            </a:fld>
            <a:endParaRPr lang="hr-HR"/>
          </a:p>
        </p:txBody>
      </p:sp>
    </p:spTree>
    <p:extLst>
      <p:ext uri="{BB962C8B-B14F-4D97-AF65-F5344CB8AC3E}">
        <p14:creationId xmlns:p14="http://schemas.microsoft.com/office/powerpoint/2010/main" val="4194861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hyperlink" Target="http://onlinelibrary.wiley.com/doi/10.1002/adma.201505337/abstract" TargetMode="External"/><Relationship Id="rId7" Type="http://schemas.openxmlformats.org/officeDocument/2006/relationships/hyperlink" Target="http://onlinelibrary.wiley.com/doi/10.1002/adma.201402304/full" TargetMode="External"/><Relationship Id="rId2" Type="http://schemas.openxmlformats.org/officeDocument/2006/relationships/hyperlink" Target="https://scholar.google.co.il/citations?user=S6te4pYAAAAJ&amp;hl=en" TargetMode="External"/><Relationship Id="rId1" Type="http://schemas.openxmlformats.org/officeDocument/2006/relationships/slideLayout" Target="../slideLayouts/slideLayout1.xml"/><Relationship Id="rId6" Type="http://schemas.openxmlformats.org/officeDocument/2006/relationships/hyperlink" Target="http://pubs.acs.org/doi/abs/10.1021/jp509153r" TargetMode="External"/><Relationship Id="rId11" Type="http://schemas.openxmlformats.org/officeDocument/2006/relationships/image" Target="http://www.cs.technion.ac.il/%7Ecs234313/projects_sites/S13/02/Site/images/Technion_logo.jpg" TargetMode="External"/><Relationship Id="rId5" Type="http://schemas.openxmlformats.org/officeDocument/2006/relationships/hyperlink" Target="http://pubs.rsc.org/-/content/articlehtml/2015/cp/c5cp05548b" TargetMode="External"/><Relationship Id="rId10" Type="http://schemas.openxmlformats.org/officeDocument/2006/relationships/image" Target="../media/image3.jpeg"/><Relationship Id="rId4" Type="http://schemas.openxmlformats.org/officeDocument/2006/relationships/hyperlink" Target="http://onlinelibrary.wiley.com/doi/10.1002/cplu.201500121/full" TargetMode="External"/><Relationship Id="rId9"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332656"/>
            <a:ext cx="7772400" cy="1470025"/>
          </a:xfrm>
        </p:spPr>
        <p:txBody>
          <a:bodyPr>
            <a:normAutofit fontScale="90000"/>
          </a:bodyPr>
          <a:lstStyle/>
          <a:p>
            <a:pPr algn="l"/>
            <a:r>
              <a:rPr lang="en-US" sz="1800" dirty="0" smtClean="0"/>
              <a:t>Dr. Nadav Amdursky</a:t>
            </a:r>
            <a:r>
              <a:rPr lang="en-US" sz="1800" dirty="0" smtClean="0"/>
              <a:t/>
            </a:r>
            <a:br>
              <a:rPr lang="en-US" sz="1800" dirty="0" smtClean="0"/>
            </a:br>
            <a:r>
              <a:rPr lang="en-US" sz="1800" dirty="0" smtClean="0"/>
              <a:t>Faculty of Chemistry,</a:t>
            </a:r>
            <a:r>
              <a:rPr lang="en-US" sz="1800" dirty="0" smtClean="0"/>
              <a:t/>
            </a:r>
            <a:br>
              <a:rPr lang="en-US" sz="1800" dirty="0" smtClean="0"/>
            </a:br>
            <a:r>
              <a:rPr lang="en-US" sz="1800" dirty="0" smtClean="0"/>
              <a:t>Technion – Israel Institute of Technology, Israel</a:t>
            </a:r>
            <a:r>
              <a:rPr lang="en-US" dirty="0" smtClean="0"/>
              <a:t/>
            </a:r>
            <a:br>
              <a:rPr lang="en-US" dirty="0" smtClean="0"/>
            </a:br>
            <a:endParaRPr lang="hr-HR" dirty="0"/>
          </a:p>
        </p:txBody>
      </p:sp>
      <p:sp>
        <p:nvSpPr>
          <p:cNvPr id="7" name="TextBox 6"/>
          <p:cNvSpPr txBox="1"/>
          <p:nvPr/>
        </p:nvSpPr>
        <p:spPr>
          <a:xfrm>
            <a:off x="398509" y="2204864"/>
            <a:ext cx="8437802" cy="5047536"/>
          </a:xfrm>
          <a:prstGeom prst="rect">
            <a:avLst/>
          </a:prstGeom>
          <a:noFill/>
        </p:spPr>
        <p:txBody>
          <a:bodyPr wrap="square" rtlCol="0">
            <a:spAutoFit/>
          </a:bodyPr>
          <a:lstStyle/>
          <a:p>
            <a:r>
              <a:rPr lang="hr-HR" sz="1400" u="sng" dirty="0" smtClean="0"/>
              <a:t>Expertise in:</a:t>
            </a:r>
          </a:p>
          <a:p>
            <a:endParaRPr lang="hr-HR" sz="1400" dirty="0"/>
          </a:p>
          <a:p>
            <a:pPr marL="285750" indent="-285750">
              <a:buFont typeface="Arial" panose="020B0604020202020204" pitchFamily="34" charset="0"/>
              <a:buChar char="•"/>
            </a:pPr>
            <a:r>
              <a:rPr lang="en-US" sz="1400" dirty="0" smtClean="0"/>
              <a:t>The formation of various protein-based microscopic (fibrils, tubes, spheres) and macroscopic structures (hydrogels, membranes, mats) and the chemical incorporation of external cofactors to them, in order to induce new optical and electronic properties to them.</a:t>
            </a:r>
            <a:endParaRPr lang="hr-HR" sz="1400" dirty="0" smtClean="0"/>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en-US" sz="1400" dirty="0" smtClean="0"/>
              <a:t>Following photo-induced proton transfer and electron transfer by steady-state fluorescence and time-resolved ultra-fast fluorescence (laser amplifier + OPA). Capable of exciting the sample in the 230 – 800 nm range, and follow the fluorescence in the 300-850 nm range. Capable of following fluorescence lifetimes from 50 fs up to phosphorescence (hundreds of </a:t>
            </a:r>
            <a:r>
              <a:rPr lang="el-GR" sz="1400" dirty="0" smtClean="0"/>
              <a:t>μ</a:t>
            </a:r>
            <a:r>
              <a:rPr lang="en-US" sz="1400" dirty="0" smtClean="0"/>
              <a:t>s). We have plans in the near future to upgrade our laser system to include also transient absorption capabilities in the mid-IR.</a:t>
            </a:r>
            <a:endParaRPr lang="hr-HR" sz="1400" dirty="0" smtClean="0"/>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en-US" sz="1400" dirty="0" smtClean="0"/>
              <a:t>Making ‘bioelectronic</a:t>
            </a:r>
            <a:r>
              <a:rPr lang="en-US" sz="1400" dirty="0" smtClean="0"/>
              <a:t>’ devices to study electric-field induced electron conduction and proton conduction from across a single layer of proteins to macroscopic junctions, by both DC current-voltage and AC impedance techniques, in a controlled environment in terms of temperature (-40°C - +120°C), humidity (0-100% RH), pressure (1x10</a:t>
            </a:r>
            <a:r>
              <a:rPr lang="en-US" sz="1400" baseline="30000" dirty="0" smtClean="0"/>
              <a:t>-5</a:t>
            </a:r>
            <a:r>
              <a:rPr lang="en-US" sz="1400" dirty="0" smtClean="0"/>
              <a:t> – 5 </a:t>
            </a:r>
            <a:r>
              <a:rPr lang="en-US" sz="1400" dirty="0" err="1" smtClean="0"/>
              <a:t>atm</a:t>
            </a:r>
            <a:r>
              <a:rPr lang="en-US" sz="1400" dirty="0" smtClean="0"/>
              <a:t>) and presence of gas mixtures.</a:t>
            </a:r>
            <a:endParaRPr lang="hr-HR" sz="1400" dirty="0" smtClean="0"/>
          </a:p>
          <a:p>
            <a:pPr marL="285750" indent="-285750">
              <a:buFont typeface="Arial" panose="020B0604020202020204" pitchFamily="34" charset="0"/>
              <a:buChar char="•"/>
            </a:pPr>
            <a:endParaRPr lang="hr-HR" sz="1400" dirty="0"/>
          </a:p>
          <a:p>
            <a:r>
              <a:rPr lang="en-US" sz="1000" dirty="0" smtClean="0"/>
              <a:t>Google </a:t>
            </a:r>
            <a:r>
              <a:rPr lang="en-US" sz="1000" dirty="0"/>
              <a:t>Scholar profile: </a:t>
            </a:r>
            <a:r>
              <a:rPr lang="en-US" sz="1000" dirty="0">
                <a:hlinkClick r:id="rId2"/>
              </a:rPr>
              <a:t>https://</a:t>
            </a:r>
            <a:r>
              <a:rPr lang="en-US" sz="1000" dirty="0" smtClean="0">
                <a:hlinkClick r:id="rId2"/>
              </a:rPr>
              <a:t>scholar.google.co.il/citations?user=S6te4pYAAAAJ&amp;hl=en</a:t>
            </a:r>
            <a:endParaRPr lang="en-US" sz="1000" dirty="0" smtClean="0"/>
          </a:p>
          <a:p>
            <a:pPr>
              <a:tabLst>
                <a:tab pos="987425" algn="l"/>
              </a:tabLst>
            </a:pPr>
            <a:r>
              <a:rPr lang="en-US" sz="1000" dirty="0" smtClean="0"/>
              <a:t>Selected papers:</a:t>
            </a:r>
            <a:r>
              <a:rPr lang="en-US" sz="1000" dirty="0"/>
              <a:t>	</a:t>
            </a:r>
            <a:r>
              <a:rPr lang="en-US" sz="1000" dirty="0">
                <a:hlinkClick r:id="rId3"/>
              </a:rPr>
              <a:t>http://</a:t>
            </a:r>
            <a:r>
              <a:rPr lang="en-US" sz="1000" dirty="0" smtClean="0">
                <a:hlinkClick r:id="rId3"/>
              </a:rPr>
              <a:t>onlinelibrary.wiley.com/doi/10.1002/adma.201505337/abstract</a:t>
            </a:r>
            <a:endParaRPr lang="en-US" sz="1000" dirty="0" smtClean="0"/>
          </a:p>
          <a:p>
            <a:pPr>
              <a:tabLst>
                <a:tab pos="987425" algn="l"/>
              </a:tabLst>
            </a:pPr>
            <a:r>
              <a:rPr lang="en-US" sz="1000" dirty="0"/>
              <a:t>	</a:t>
            </a:r>
            <a:r>
              <a:rPr lang="en-US" sz="1000" dirty="0">
                <a:hlinkClick r:id="rId4"/>
              </a:rPr>
              <a:t>http://</a:t>
            </a:r>
            <a:r>
              <a:rPr lang="en-US" sz="1000" dirty="0" smtClean="0">
                <a:hlinkClick r:id="rId4"/>
              </a:rPr>
              <a:t>onlinelibrary.wiley.com/doi/10.1002/cplu.201500121/full</a:t>
            </a:r>
            <a:endParaRPr lang="en-US" sz="1000" dirty="0" smtClean="0"/>
          </a:p>
          <a:p>
            <a:pPr>
              <a:tabLst>
                <a:tab pos="987425" algn="l"/>
              </a:tabLst>
            </a:pPr>
            <a:r>
              <a:rPr lang="en-US" sz="1000" dirty="0"/>
              <a:t>	</a:t>
            </a:r>
            <a:r>
              <a:rPr lang="en-US" sz="1000" dirty="0">
                <a:hlinkClick r:id="rId5"/>
              </a:rPr>
              <a:t>http://pubs.rsc.org/-/</a:t>
            </a:r>
            <a:r>
              <a:rPr lang="en-US" sz="1000" dirty="0" smtClean="0">
                <a:hlinkClick r:id="rId5"/>
              </a:rPr>
              <a:t>content/articlehtml/2015/cp/c5cp05548b</a:t>
            </a:r>
            <a:endParaRPr lang="en-US" sz="1000" dirty="0" smtClean="0"/>
          </a:p>
          <a:p>
            <a:pPr>
              <a:tabLst>
                <a:tab pos="987425" algn="l"/>
              </a:tabLst>
            </a:pPr>
            <a:r>
              <a:rPr lang="en-US" sz="1000" dirty="0"/>
              <a:t>	</a:t>
            </a:r>
            <a:r>
              <a:rPr lang="en-US" sz="1000" dirty="0">
                <a:hlinkClick r:id="rId6"/>
              </a:rPr>
              <a:t>http://</a:t>
            </a:r>
            <a:r>
              <a:rPr lang="en-US" sz="1000" dirty="0" smtClean="0">
                <a:hlinkClick r:id="rId6"/>
              </a:rPr>
              <a:t>pubs.acs.org/doi/abs/10.1021/jp509153r</a:t>
            </a:r>
            <a:endParaRPr lang="en-US" sz="1000" dirty="0" smtClean="0"/>
          </a:p>
          <a:p>
            <a:pPr>
              <a:tabLst>
                <a:tab pos="987425" algn="l"/>
              </a:tabLst>
            </a:pPr>
            <a:r>
              <a:rPr lang="en-US" sz="1000" dirty="0"/>
              <a:t>	</a:t>
            </a:r>
            <a:r>
              <a:rPr lang="en-US" sz="1000" dirty="0">
                <a:hlinkClick r:id="rId7"/>
              </a:rPr>
              <a:t>http://</a:t>
            </a:r>
            <a:r>
              <a:rPr lang="en-US" sz="1000" dirty="0" smtClean="0">
                <a:hlinkClick r:id="rId7"/>
              </a:rPr>
              <a:t>onlinelibrary.wiley.com/doi/10.1002/adma.201402304/full</a:t>
            </a:r>
            <a:endParaRPr lang="en-US" sz="1000" dirty="0" smtClean="0"/>
          </a:p>
          <a:p>
            <a:r>
              <a:rPr lang="hr-HR" sz="1400" dirty="0" smtClean="0"/>
              <a:t>  </a:t>
            </a:r>
            <a:endParaRPr lang="hr-HR" sz="1400" dirty="0"/>
          </a:p>
        </p:txBody>
      </p:sp>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3272" y="1129078"/>
            <a:ext cx="1122075" cy="1092930"/>
          </a:xfrm>
          <a:prstGeom prst="rect">
            <a:avLst/>
          </a:prstGeom>
        </p:spPr>
      </p:pic>
      <p:pic>
        <p:nvPicPr>
          <p:cNvPr id="6" name="Picture 2" descr="header"/>
          <p:cNvPicPr>
            <a:picLocks noChangeAspect="1" noChangeArrowheads="1"/>
          </p:cNvPicPr>
          <p:nvPr/>
        </p:nvPicPr>
        <p:blipFill>
          <a:blip r:embed="rId9" cstate="print">
            <a:extLst>
              <a:ext uri="{28A0092B-C50C-407E-A947-70E740481C1C}">
                <a14:useLocalDpi xmlns:a14="http://schemas.microsoft.com/office/drawing/2010/main" val="0"/>
              </a:ext>
            </a:extLst>
          </a:blip>
          <a:srcRect r="39400"/>
          <a:stretch>
            <a:fillRect/>
          </a:stretch>
        </p:blipFill>
        <p:spPr bwMode="auto">
          <a:xfrm>
            <a:off x="5868144" y="116632"/>
            <a:ext cx="26955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http://www.cs.technion.ac.il/~cs234313/projects_sites/S13/02/Site/images/Technion_logo.jpg"/>
          <p:cNvPicPr>
            <a:picLocks noChangeAspect="1" noChangeArrowheads="1"/>
          </p:cNvPicPr>
          <p:nvPr/>
        </p:nvPicPr>
        <p:blipFill>
          <a:blip r:embed="rId10" r:link="rId11" cstate="print">
            <a:extLst>
              <a:ext uri="{28A0092B-C50C-407E-A947-70E740481C1C}">
                <a14:useLocalDpi xmlns:a14="http://schemas.microsoft.com/office/drawing/2010/main" val="0"/>
              </a:ext>
            </a:extLst>
          </a:blip>
          <a:srcRect/>
          <a:stretch>
            <a:fillRect/>
          </a:stretch>
        </p:blipFill>
        <p:spPr bwMode="auto">
          <a:xfrm>
            <a:off x="5979715" y="715629"/>
            <a:ext cx="21844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7565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noAutofit/>
          </a:bodyPr>
          <a:lstStyle/>
          <a:p>
            <a:pPr marL="0" indent="0">
              <a:buNone/>
            </a:pPr>
            <a:r>
              <a:rPr lang="hr-HR" sz="1400" u="sng" dirty="0" smtClean="0"/>
              <a:t>Expected benefits and activities during participation in BIONECA:</a:t>
            </a:r>
          </a:p>
          <a:p>
            <a:pPr marL="0" indent="0">
              <a:buNone/>
            </a:pPr>
            <a:endParaRPr lang="hr-HR" sz="1400" dirty="0" smtClean="0"/>
          </a:p>
          <a:p>
            <a:pPr marL="0" indent="0">
              <a:buNone/>
            </a:pPr>
            <a:endParaRPr lang="hr-HR" sz="1400" dirty="0"/>
          </a:p>
          <a:p>
            <a:r>
              <a:rPr lang="hr-HR" sz="1400" dirty="0" smtClean="0"/>
              <a:t>Share experience </a:t>
            </a:r>
            <a:r>
              <a:rPr lang="en-US" sz="1400" dirty="0" smtClean="0"/>
              <a:t>and state-of-the-art techniques for the formation of soft materials that can be chemically modified, and can be used for tissue engineering for both cardiology and neurology.</a:t>
            </a:r>
            <a:endParaRPr lang="hr-HR" sz="1400" dirty="0" smtClean="0"/>
          </a:p>
          <a:p>
            <a:endParaRPr lang="hr-HR" sz="1400" dirty="0" smtClean="0"/>
          </a:p>
          <a:p>
            <a:r>
              <a:rPr lang="en-US" sz="1400" dirty="0" smtClean="0"/>
              <a:t>Discuss the use of charge conducting (ions, protons, electrons) scaffolds for tissue engineering applications in the field of cardiology and neurology. Discuss my own results and the results present in the literature in this context. </a:t>
            </a:r>
            <a:endParaRPr lang="hr-HR" sz="1400" dirty="0" smtClean="0"/>
          </a:p>
          <a:p>
            <a:endParaRPr lang="en-US" sz="1400" dirty="0" smtClean="0"/>
          </a:p>
          <a:p>
            <a:r>
              <a:rPr lang="en-US" sz="1400" dirty="0" smtClean="0"/>
              <a:t>My </a:t>
            </a:r>
            <a:r>
              <a:rPr lang="en-US" sz="1400" dirty="0"/>
              <a:t>main scientific question to be answered in BIONECA: in light of recent results of the use of conductive </a:t>
            </a:r>
            <a:r>
              <a:rPr lang="en-US" sz="1400" dirty="0" smtClean="0"/>
              <a:t>substrates (for cardiology and neurology), </a:t>
            </a:r>
            <a:r>
              <a:rPr lang="en-US" sz="1400" dirty="0"/>
              <a:t>what is the molecular charge transport mechanism between the scaffold and the cellular </a:t>
            </a:r>
            <a:r>
              <a:rPr lang="en-US" sz="1400" dirty="0" smtClean="0"/>
              <a:t>tissue? And can this type of scaffold can be used in a smart way, i.e., to electrically activate it during the tissue differentiation and formation process.</a:t>
            </a:r>
          </a:p>
          <a:p>
            <a:endParaRPr lang="hr-HR" sz="1400" dirty="0"/>
          </a:p>
          <a:p>
            <a:r>
              <a:rPr lang="en-US" sz="1400" dirty="0" smtClean="0"/>
              <a:t>If the previous question can be answered or hypothesized, I would like to collaborate in both doing research to probe the hypotheses and to write a review about the subject.</a:t>
            </a:r>
            <a:endParaRPr lang="hr-HR" sz="1400" dirty="0" smtClean="0"/>
          </a:p>
          <a:p>
            <a:endParaRPr lang="hr-HR" sz="1400" dirty="0"/>
          </a:p>
          <a:p>
            <a:pPr marL="0" indent="0">
              <a:buNone/>
            </a:pPr>
            <a:r>
              <a:rPr lang="hr-HR" sz="1400" dirty="0" smtClean="0"/>
              <a:t> </a:t>
            </a:r>
            <a:endParaRPr lang="hr-HR" sz="1400" dirty="0" smtClean="0"/>
          </a:p>
          <a:p>
            <a:pPr marL="0" indent="0">
              <a:buNone/>
            </a:pPr>
            <a:endParaRPr lang="hr-HR" sz="1400" dirty="0"/>
          </a:p>
          <a:p>
            <a:pPr marL="0" indent="0">
              <a:buNone/>
            </a:pPr>
            <a:r>
              <a:rPr lang="hr-HR" sz="1400" dirty="0" smtClean="0"/>
              <a:t>Foreseen maximum contribution: in </a:t>
            </a:r>
            <a:r>
              <a:rPr lang="hr-HR" sz="1400" dirty="0" smtClean="0"/>
              <a:t>WG</a:t>
            </a:r>
            <a:r>
              <a:rPr lang="en-US" sz="1400" dirty="0" smtClean="0"/>
              <a:t>1</a:t>
            </a:r>
            <a:endParaRPr lang="hr-HR" sz="1400" dirty="0"/>
          </a:p>
        </p:txBody>
      </p:sp>
    </p:spTree>
    <p:extLst>
      <p:ext uri="{BB962C8B-B14F-4D97-AF65-F5344CB8AC3E}">
        <p14:creationId xmlns:p14="http://schemas.microsoft.com/office/powerpoint/2010/main" val="3691413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3057</TotalTime>
  <Words>401</Words>
  <Application>Microsoft Office PowerPoint</Application>
  <PresentationFormat>On-screen Show (4:3)</PresentationFormat>
  <Paragraphs>30</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Dr. Nadav Amdursky Faculty of Chemistry, Technion – Israel Institute of Technology, Israel </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 Dinko Mitrecic, MD, PhD Laboratory for Stem Cells, Croatian Institute for Brain Research University of Zagreb School of Medicine, Croatia</dc:title>
  <dc:creator>Dinko Mitrečić</dc:creator>
  <cp:lastModifiedBy>Nadav Amdursky</cp:lastModifiedBy>
  <cp:revision>17</cp:revision>
  <dcterms:created xsi:type="dcterms:W3CDTF">2017-03-16T09:39:55Z</dcterms:created>
  <dcterms:modified xsi:type="dcterms:W3CDTF">2017-03-23T07:19:32Z</dcterms:modified>
</cp:coreProperties>
</file>