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04/04/17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marR="44450" algn="l">
              <a:lnSpc>
                <a:spcPct val="115000"/>
              </a:lnSpc>
              <a:spcAft>
                <a:spcPts val="0"/>
              </a:spcAft>
            </a:pPr>
            <a:r>
              <a:rPr lang="pt-PT" sz="1600" dirty="0" smtClean="0">
                <a:latin typeface="Arial Narrow"/>
                <a:cs typeface="Arial Narrow"/>
              </a:rPr>
              <a:t>Dr</a:t>
            </a:r>
            <a:r>
              <a:rPr lang="pt-PT" sz="1600" dirty="0" smtClean="0">
                <a:latin typeface="Arial Narrow"/>
                <a:cs typeface="Arial Narrow"/>
              </a:rPr>
              <a:t>. Miguel Oliveira</a:t>
            </a:r>
            <a:r>
              <a:rPr lang="en-US" sz="1600" dirty="0" smtClean="0">
                <a:latin typeface="Arial Narrow"/>
                <a:cs typeface="Arial Narrow"/>
              </a:rPr>
              <a:t>, PhD</a:t>
            </a:r>
            <a:br>
              <a:rPr lang="en-US" sz="1600" dirty="0" smtClean="0">
                <a:latin typeface="Arial Narrow"/>
                <a:cs typeface="Arial Narrow"/>
              </a:rPr>
            </a:br>
            <a:r>
              <a:rPr lang="en-US" sz="1600" dirty="0" smtClean="0">
                <a:latin typeface="Arial Narrow"/>
                <a:cs typeface="Arial Narrow"/>
              </a:rPr>
              <a:t>Principal Investigator,</a:t>
            </a:r>
            <a:br>
              <a:rPr lang="en-US" sz="1600" dirty="0" smtClean="0">
                <a:latin typeface="Arial Narrow"/>
                <a:cs typeface="Arial Narrow"/>
              </a:rPr>
            </a:br>
            <a:r>
              <a:rPr lang="en-US" sz="1600" dirty="0" smtClean="0">
                <a:latin typeface="Arial Narrow"/>
                <a:cs typeface="Arial Narrow"/>
              </a:rPr>
              <a:t>Pro-</a:t>
            </a:r>
            <a:r>
              <a:rPr lang="en-US" sz="1600" dirty="0" smtClean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Director </a:t>
            </a: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3B´s Research Group,</a:t>
            </a:r>
            <a:r>
              <a:rPr lang="pt-PT" sz="1600" dirty="0">
                <a:latin typeface="Arial Narrow"/>
                <a:ea typeface="Times New Roman"/>
                <a:cs typeface="Arial Narrow"/>
              </a:rPr>
              <a:t/>
            </a:r>
            <a:br>
              <a:rPr lang="pt-PT" sz="1600" dirty="0">
                <a:latin typeface="Arial Narrow"/>
                <a:ea typeface="Times New Roman"/>
                <a:cs typeface="Arial Narrow"/>
              </a:rPr>
            </a:br>
            <a:r>
              <a:rPr lang="en-US" sz="1600" dirty="0">
                <a:solidFill>
                  <a:srgbClr val="000000"/>
                </a:solidFill>
                <a:latin typeface="Arial Narrow"/>
                <a:ea typeface="Times New Roman"/>
                <a:cs typeface="Arial Narrow"/>
              </a:rPr>
              <a:t>Member of the PT Government Associate Laboratory ICVS/3B’s</a:t>
            </a:r>
            <a:r>
              <a:rPr lang="pt-PT" sz="1600" dirty="0">
                <a:latin typeface="Arial Narrow"/>
                <a:ea typeface="Times New Roman"/>
                <a:cs typeface="Arial Narrow"/>
              </a:rPr>
              <a:t/>
            </a:r>
            <a:br>
              <a:rPr lang="pt-PT" sz="1600" dirty="0">
                <a:latin typeface="Arial Narrow"/>
                <a:ea typeface="Times New Roman"/>
                <a:cs typeface="Arial Narrow"/>
              </a:rPr>
            </a:br>
            <a:r>
              <a:rPr lang="pt-PT" sz="1600" dirty="0" err="1" smtClean="0">
                <a:latin typeface="Arial Narrow"/>
                <a:ea typeface="Times New Roman"/>
                <a:cs typeface="Arial Narrow"/>
              </a:rPr>
              <a:t>University</a:t>
            </a:r>
            <a:r>
              <a:rPr lang="pt-PT" sz="1600" dirty="0" smtClean="0">
                <a:latin typeface="Arial Narrow"/>
                <a:ea typeface="Times New Roman"/>
                <a:cs typeface="Arial Narrow"/>
              </a:rPr>
              <a:t> </a:t>
            </a:r>
            <a:r>
              <a:rPr lang="pt-PT" sz="1600" dirty="0" err="1" smtClean="0">
                <a:latin typeface="Arial Narrow"/>
                <a:ea typeface="Times New Roman"/>
                <a:cs typeface="Arial Narrow"/>
              </a:rPr>
              <a:t>of</a:t>
            </a:r>
            <a:r>
              <a:rPr lang="pt-PT" sz="1600" dirty="0" smtClean="0">
                <a:latin typeface="Arial Narrow"/>
                <a:ea typeface="Times New Roman"/>
                <a:cs typeface="Arial Narrow"/>
              </a:rPr>
              <a:t> Minho</a:t>
            </a:r>
            <a:r>
              <a:rPr lang="en-US" sz="1600" dirty="0" smtClean="0">
                <a:latin typeface="Arial Narrow"/>
                <a:cs typeface="Arial Narrow"/>
              </a:rPr>
              <a:t>, Portugal</a:t>
            </a: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1556792"/>
            <a:ext cx="71446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 smtClean="0"/>
          </a:p>
          <a:p>
            <a:r>
              <a:rPr lang="hr-HR" sz="1400" dirty="0" smtClean="0"/>
              <a:t>  </a:t>
            </a:r>
            <a:r>
              <a:rPr lang="en-US" sz="1400" dirty="0"/>
              <a:t>Basic Principles of Tissue Engineering</a:t>
            </a:r>
            <a:endParaRPr lang="hr-HR" sz="1400" dirty="0"/>
          </a:p>
        </p:txBody>
      </p:sp>
      <p:sp>
        <p:nvSpPr>
          <p:cNvPr id="6" name="Rectangle 5"/>
          <p:cNvSpPr/>
          <p:nvPr/>
        </p:nvSpPr>
        <p:spPr>
          <a:xfrm>
            <a:off x="2067694" y="4005064"/>
            <a:ext cx="51209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Human and Animal Cells Sources</a:t>
            </a:r>
          </a:p>
        </p:txBody>
      </p:sp>
      <p:sp>
        <p:nvSpPr>
          <p:cNvPr id="8" name="Rectangle 7"/>
          <p:cNvSpPr/>
          <p:nvPr/>
        </p:nvSpPr>
        <p:spPr>
          <a:xfrm>
            <a:off x="2067595" y="3645024"/>
            <a:ext cx="5040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Bio Functionality Assessment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2051720" y="2440052"/>
            <a:ext cx="40110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400" dirty="0" err="1" smtClean="0"/>
              <a:t>Hydrogels</a:t>
            </a:r>
            <a:r>
              <a:rPr lang="tr-TR" sz="1400" dirty="0" smtClean="0"/>
              <a:t> </a:t>
            </a:r>
            <a:r>
              <a:rPr lang="tr-TR" sz="1400" dirty="0" err="1" smtClean="0"/>
              <a:t>for</a:t>
            </a:r>
            <a:r>
              <a:rPr lang="tr-TR" sz="1400" dirty="0" smtClean="0"/>
              <a:t> </a:t>
            </a:r>
            <a:r>
              <a:rPr lang="tr-TR" sz="1400" dirty="0" err="1" smtClean="0"/>
              <a:t>drug</a:t>
            </a:r>
            <a:r>
              <a:rPr lang="tr-TR" sz="1400" dirty="0" smtClean="0"/>
              <a:t> </a:t>
            </a:r>
            <a:r>
              <a:rPr lang="tr-TR" sz="1400" dirty="0" err="1" smtClean="0"/>
              <a:t>and</a:t>
            </a:r>
            <a:r>
              <a:rPr lang="tr-TR" sz="1400" dirty="0" smtClean="0"/>
              <a:t> </a:t>
            </a:r>
            <a:r>
              <a:rPr lang="tr-TR" sz="1400" dirty="0" err="1" smtClean="0"/>
              <a:t>cells</a:t>
            </a:r>
            <a:r>
              <a:rPr lang="tr-TR" sz="1400" dirty="0" smtClean="0"/>
              <a:t> </a:t>
            </a:r>
            <a:r>
              <a:rPr lang="tr-TR" sz="1400" dirty="0" err="1" smtClean="0"/>
              <a:t>delivery</a:t>
            </a:r>
            <a:r>
              <a:rPr lang="tr-TR" sz="1400" dirty="0" smtClean="0"/>
              <a:t> in CNS </a:t>
            </a:r>
            <a:r>
              <a:rPr lang="tr-TR" sz="1400" dirty="0" err="1" smtClean="0"/>
              <a:t>and</a:t>
            </a:r>
            <a:r>
              <a:rPr lang="tr-TR" sz="1400" dirty="0" smtClean="0"/>
              <a:t> PNR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2051720" y="2881392"/>
            <a:ext cx="70277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Nanomaterials</a:t>
            </a:r>
            <a:r>
              <a:rPr lang="en-US" sz="1400" dirty="0" smtClean="0"/>
              <a:t> for CNS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2051720" y="3284984"/>
            <a:ext cx="7992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Development of 2D and 3D Polymeric Structures for Biomedical Applications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392" y="836712"/>
            <a:ext cx="863600" cy="431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88640"/>
            <a:ext cx="3962400" cy="4699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099345" y="4777407"/>
            <a:ext cx="38083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dirty="0" err="1" smtClean="0"/>
              <a:t>http</a:t>
            </a:r>
            <a:r>
              <a:rPr lang="pt-BR" sz="1400" dirty="0"/>
              <a:t>://www.3bs.uminho.pt/</a:t>
            </a:r>
            <a:r>
              <a:rPr lang="pt-BR" sz="1400" dirty="0" err="1"/>
              <a:t>users</a:t>
            </a:r>
            <a:r>
              <a:rPr lang="pt-BR" sz="1400" dirty="0"/>
              <a:t>/</a:t>
            </a:r>
            <a:r>
              <a:rPr lang="pt-BR" sz="1400" dirty="0" err="1" smtClean="0"/>
              <a:t>migueloliveira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2123728" y="5785519"/>
            <a:ext cx="32806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/>
              <a:t>http://www.3bs.uminho.pt/</a:t>
            </a:r>
            <a:r>
              <a:rPr lang="pl-PL" sz="1400" dirty="0" err="1"/>
              <a:t>user</a:t>
            </a:r>
            <a:r>
              <a:rPr lang="pl-PL" sz="1400" dirty="0"/>
              <a:t>/94/biblio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979712" y="5406895"/>
            <a:ext cx="71446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Most relevant publications:</a:t>
            </a:r>
            <a:endParaRPr lang="hr-HR" sz="1400" u="sng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556792"/>
            <a:ext cx="1387697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Share experience with groups who use </a:t>
            </a:r>
            <a:r>
              <a:rPr lang="hr-HR" sz="1400" dirty="0" smtClean="0"/>
              <a:t>biomaterials, nanoparticles and scaffodls for cells and drugs delivery;</a:t>
            </a:r>
          </a:p>
          <a:p>
            <a:endParaRPr lang="hr-HR" sz="1400" dirty="0" smtClean="0"/>
          </a:p>
          <a:p>
            <a:r>
              <a:rPr lang="hr-HR" sz="1400" dirty="0" smtClean="0"/>
              <a:t>Share </a:t>
            </a:r>
            <a:r>
              <a:rPr lang="hr-HR" sz="1400" dirty="0" smtClean="0"/>
              <a:t>experience, infrastructures and scientific equipments;</a:t>
            </a:r>
            <a:endParaRPr lang="hr-HR" sz="1400" dirty="0" smtClean="0"/>
          </a:p>
          <a:p>
            <a:endParaRPr lang="hr-HR" sz="1400" dirty="0" smtClean="0"/>
          </a:p>
          <a:p>
            <a:r>
              <a:rPr lang="hr-HR" sz="1400" dirty="0" smtClean="0"/>
              <a:t>Would like to learn from groups who are experienced in </a:t>
            </a:r>
            <a:r>
              <a:rPr lang="hr-HR" sz="1400" dirty="0" smtClean="0"/>
              <a:t>clinical trials;</a:t>
            </a:r>
            <a:endParaRPr lang="hr-HR" sz="1400" dirty="0" smtClean="0"/>
          </a:p>
          <a:p>
            <a:endParaRPr lang="hr-HR" sz="1400" dirty="0"/>
          </a:p>
          <a:p>
            <a:r>
              <a:rPr lang="hr-HR" sz="1400" dirty="0" smtClean="0"/>
              <a:t>Would like to </a:t>
            </a:r>
            <a:r>
              <a:rPr lang="hr-HR" sz="1400" dirty="0"/>
              <a:t>from groups who are experienced in </a:t>
            </a:r>
            <a:r>
              <a:rPr lang="hr-HR" sz="1400" dirty="0" smtClean="0"/>
              <a:t>regulatory issues;</a:t>
            </a:r>
            <a:endParaRPr lang="hr-HR" sz="1400" dirty="0"/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</a:t>
            </a:r>
            <a:r>
              <a:rPr lang="hr-HR" sz="1400" dirty="0" smtClean="0"/>
              <a:t>share knowledge on biomaterials and stem cells for neurodegenerative and cardiovascular diseases;</a:t>
            </a: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Would like to </a:t>
            </a:r>
            <a:r>
              <a:rPr lang="hr-HR" sz="1400" dirty="0" smtClean="0"/>
              <a:t>create different synergies to build up new consortia for preparing different applications to EC.</a:t>
            </a: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in </a:t>
            </a:r>
            <a:r>
              <a:rPr lang="hr-HR" sz="1400" dirty="0" smtClean="0"/>
              <a:t>WG1 and 3</a:t>
            </a:r>
            <a:endParaRPr lang="hr-HR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392" y="836712"/>
            <a:ext cx="863600" cy="43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88640"/>
            <a:ext cx="39624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174</Words>
  <Application>Microsoft Macintosh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Dr. Miguel Oliveira, PhD Principal Investigator, Pro-Director 3B´s Research Group, Member of the PT Government Associate Laboratory ICVS/3B’s University of Minho, Portugal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Miguel Oliveira</cp:lastModifiedBy>
  <cp:revision>14</cp:revision>
  <dcterms:created xsi:type="dcterms:W3CDTF">2017-03-16T09:39:55Z</dcterms:created>
  <dcterms:modified xsi:type="dcterms:W3CDTF">2017-04-04T13:51:24Z</dcterms:modified>
</cp:coreProperties>
</file>