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hr-H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21.3.2017.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839977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21.3.2017.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553125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hr-H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21.3.2017.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4250269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21.3.2017.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12395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hr-H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44E620-7D3A-40E5-826D-E64844C6BD85}" type="datetimeFigureOut">
              <a:rPr lang="hr-HR" smtClean="0"/>
              <a:t>21.3.2017.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4139360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Date Placeholder 4"/>
          <p:cNvSpPr>
            <a:spLocks noGrp="1"/>
          </p:cNvSpPr>
          <p:nvPr>
            <p:ph type="dt" sz="half" idx="10"/>
          </p:nvPr>
        </p:nvSpPr>
        <p:spPr/>
        <p:txBody>
          <a:bodyPr/>
          <a:lstStyle/>
          <a:p>
            <a:fld id="{D844E620-7D3A-40E5-826D-E64844C6BD85}" type="datetimeFigureOut">
              <a:rPr lang="hr-HR" smtClean="0"/>
              <a:t>21.3.2017.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570760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hr-H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7" name="Date Placeholder 6"/>
          <p:cNvSpPr>
            <a:spLocks noGrp="1"/>
          </p:cNvSpPr>
          <p:nvPr>
            <p:ph type="dt" sz="half" idx="10"/>
          </p:nvPr>
        </p:nvSpPr>
        <p:spPr/>
        <p:txBody>
          <a:bodyPr/>
          <a:lstStyle/>
          <a:p>
            <a:fld id="{D844E620-7D3A-40E5-826D-E64844C6BD85}" type="datetimeFigureOut">
              <a:rPr lang="hr-HR" smtClean="0"/>
              <a:t>21.3.2017.</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62346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Date Placeholder 2"/>
          <p:cNvSpPr>
            <a:spLocks noGrp="1"/>
          </p:cNvSpPr>
          <p:nvPr>
            <p:ph type="dt" sz="half" idx="10"/>
          </p:nvPr>
        </p:nvSpPr>
        <p:spPr/>
        <p:txBody>
          <a:bodyPr/>
          <a:lstStyle/>
          <a:p>
            <a:fld id="{D844E620-7D3A-40E5-826D-E64844C6BD85}" type="datetimeFigureOut">
              <a:rPr lang="hr-HR" smtClean="0"/>
              <a:t>21.3.2017.</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3955165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44E620-7D3A-40E5-826D-E64844C6BD85}" type="datetimeFigureOut">
              <a:rPr lang="hr-HR" smtClean="0"/>
              <a:t>21.3.2017.</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575453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hr-H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44E620-7D3A-40E5-826D-E64844C6BD85}" type="datetimeFigureOut">
              <a:rPr lang="hr-HR" smtClean="0"/>
              <a:t>21.3.2017.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616409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hr-H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44E620-7D3A-40E5-826D-E64844C6BD85}" type="datetimeFigureOut">
              <a:rPr lang="hr-HR" smtClean="0"/>
              <a:t>21.3.2017.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779843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hr-H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44E620-7D3A-40E5-826D-E64844C6BD85}" type="datetimeFigureOut">
              <a:rPr lang="hr-HR" smtClean="0"/>
              <a:t>21.3.2017.</a:t>
            </a:fld>
            <a:endParaRPr lang="hr-H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D1AA6A-3272-4E52-A149-56CEAA58DA34}" type="slidenum">
              <a:rPr lang="hr-HR" smtClean="0"/>
              <a:t>‹#›</a:t>
            </a:fld>
            <a:endParaRPr lang="hr-HR"/>
          </a:p>
        </p:txBody>
      </p:sp>
    </p:spTree>
    <p:extLst>
      <p:ext uri="{BB962C8B-B14F-4D97-AF65-F5344CB8AC3E}">
        <p14:creationId xmlns:p14="http://schemas.microsoft.com/office/powerpoint/2010/main" val="41948613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332656"/>
            <a:ext cx="7772400" cy="1470025"/>
          </a:xfrm>
        </p:spPr>
        <p:txBody>
          <a:bodyPr>
            <a:normAutofit fontScale="90000"/>
          </a:bodyPr>
          <a:lstStyle/>
          <a:p>
            <a:pPr algn="l"/>
            <a:r>
              <a:rPr lang="lt-LT" sz="1800" smtClean="0"/>
              <a:t>Augustas Pivoriūnas</a:t>
            </a:r>
            <a:r>
              <a:rPr lang="en-US" sz="1800" smtClean="0"/>
              <a:t>, M</a:t>
            </a:r>
            <a:r>
              <a:rPr lang="lt-LT" sz="1800" smtClean="0"/>
              <a:t>.</a:t>
            </a:r>
            <a:r>
              <a:rPr lang="en-US" sz="1800" smtClean="0"/>
              <a:t>D</a:t>
            </a:r>
            <a:r>
              <a:rPr lang="lt-LT" sz="1800" smtClean="0"/>
              <a:t>.</a:t>
            </a:r>
            <a:r>
              <a:rPr lang="en-US" sz="1800" smtClean="0"/>
              <a:t>, Ph</a:t>
            </a:r>
            <a:r>
              <a:rPr lang="lt-LT" sz="1800" smtClean="0"/>
              <a:t>.</a:t>
            </a:r>
            <a:r>
              <a:rPr lang="en-US" sz="1800" smtClean="0"/>
              <a:t>D</a:t>
            </a:r>
            <a:r>
              <a:rPr lang="lt-LT" sz="1800" smtClean="0"/>
              <a:t>.</a:t>
            </a:r>
            <a:r>
              <a:rPr lang="en-US" sz="1800" smtClean="0"/>
              <a:t/>
            </a:r>
            <a:br>
              <a:rPr lang="en-US" sz="1800" smtClean="0"/>
            </a:br>
            <a:r>
              <a:rPr lang="lt-LT" sz="1800" smtClean="0"/>
              <a:t>Department of Stem Cell Biology,</a:t>
            </a:r>
            <a:r>
              <a:rPr lang="en-US" sz="1800" smtClean="0"/>
              <a:t/>
            </a:r>
            <a:br>
              <a:rPr lang="en-US" sz="1800" smtClean="0"/>
            </a:br>
            <a:r>
              <a:rPr lang="lt-LT" sz="1800" smtClean="0"/>
              <a:t>State Research Institute Centre for Innovative Medicine</a:t>
            </a:r>
            <a:r>
              <a:rPr lang="en-US" sz="1800" smtClean="0"/>
              <a:t>,</a:t>
            </a:r>
            <a:r>
              <a:rPr lang="lt-LT" sz="1800" smtClean="0"/>
              <a:t> Vilnius, Lithuania</a:t>
            </a:r>
            <a:r>
              <a:rPr lang="en-US" sz="1800" smtClean="0"/>
              <a:t> </a:t>
            </a:r>
            <a:r>
              <a:rPr lang="lt-LT" sz="1800" smtClean="0"/>
              <a:t/>
            </a:r>
            <a:br>
              <a:rPr lang="lt-LT" sz="1800" smtClean="0"/>
            </a:br>
            <a:r>
              <a:rPr lang="en-US" dirty="0" smtClean="0"/>
              <a:t/>
            </a:r>
            <a:br>
              <a:rPr lang="en-US" dirty="0" smtClean="0"/>
            </a:br>
            <a:endParaRPr lang="hr-HR" dirty="0"/>
          </a:p>
        </p:txBody>
      </p:sp>
      <p:sp>
        <p:nvSpPr>
          <p:cNvPr id="7" name="TextBox 6"/>
          <p:cNvSpPr txBox="1"/>
          <p:nvPr/>
        </p:nvSpPr>
        <p:spPr>
          <a:xfrm>
            <a:off x="398509" y="2204864"/>
            <a:ext cx="8437802" cy="6432530"/>
          </a:xfrm>
          <a:prstGeom prst="rect">
            <a:avLst/>
          </a:prstGeom>
          <a:noFill/>
        </p:spPr>
        <p:txBody>
          <a:bodyPr wrap="square" rtlCol="0">
            <a:spAutoFit/>
          </a:bodyPr>
          <a:lstStyle/>
          <a:p>
            <a:r>
              <a:rPr lang="hr-HR" sz="1400" u="sng" dirty="0" smtClean="0"/>
              <a:t>Expertise in:</a:t>
            </a:r>
          </a:p>
          <a:p>
            <a:r>
              <a:rPr lang="en-US" sz="1400"/>
              <a:t>The research focus of the Department of Stem Cell Biology is primarily on human mesenchymal stem cells (MSC) derived from different </a:t>
            </a:r>
            <a:r>
              <a:rPr lang="lt-LT" sz="1400" smtClean="0"/>
              <a:t>human </a:t>
            </a:r>
            <a:r>
              <a:rPr lang="en-US" sz="1400" smtClean="0"/>
              <a:t>adult </a:t>
            </a:r>
            <a:r>
              <a:rPr lang="en-US" sz="1400"/>
              <a:t>tissues and their applications in basic research and cell-based therapies. </a:t>
            </a:r>
            <a:endParaRPr lang="lt-LT" sz="1400" smtClean="0"/>
          </a:p>
          <a:p>
            <a:endParaRPr lang="lt-LT" sz="1400"/>
          </a:p>
          <a:p>
            <a:r>
              <a:rPr lang="en-US" sz="1400" smtClean="0"/>
              <a:t>Scientists </a:t>
            </a:r>
            <a:r>
              <a:rPr lang="en-US" sz="1400"/>
              <a:t>at the Department of Stem Cell Biology successfuly isolated and characterized several different lines of MSC-like cells from human exfoliated deciduous teeth and other dental tissues (Stem Cells Dev. 2010; 19(7): 1081-93; J Mol Neurosci 2013 51:307–317</a:t>
            </a:r>
            <a:r>
              <a:rPr lang="en-US" sz="1400" smtClean="0"/>
              <a:t>).</a:t>
            </a:r>
            <a:endParaRPr lang="lt-LT" sz="1400" smtClean="0"/>
          </a:p>
          <a:p>
            <a:endParaRPr lang="en-US" sz="1400"/>
          </a:p>
          <a:p>
            <a:r>
              <a:rPr lang="en-US" sz="1400"/>
              <a:t>Other research topics include:</a:t>
            </a:r>
          </a:p>
          <a:p>
            <a:r>
              <a:rPr lang="en-US" sz="1400"/>
              <a:t>New technologies for isolation, cultivation, expansion and long-term storage of MSCs.  (J Tissue Eng and Regen Med 2011; 5: 733-746).</a:t>
            </a:r>
          </a:p>
          <a:p>
            <a:r>
              <a:rPr lang="en-US" sz="1400"/>
              <a:t>MSCs in the  inflammatory microenvironment (inflammatory proteinases, antiproteinases, LPS, etc.). (Regen Med 2010; 5(4): 633-643).</a:t>
            </a:r>
          </a:p>
          <a:p>
            <a:r>
              <a:rPr lang="lt-LT" sz="1400" b="1" smtClean="0"/>
              <a:t>Neuroprotective </a:t>
            </a:r>
            <a:r>
              <a:rPr lang="lt-LT" sz="1400" b="1"/>
              <a:t>and anti-inflammatory properties of extracellular </a:t>
            </a:r>
            <a:r>
              <a:rPr lang="lt-LT" sz="1400" b="1" smtClean="0"/>
              <a:t>vesicles (EVs) </a:t>
            </a:r>
            <a:r>
              <a:rPr lang="lt-LT" sz="1400" b="1"/>
              <a:t>derived from human dental pulp stem </a:t>
            </a:r>
            <a:r>
              <a:rPr lang="lt-LT" sz="1400" b="1" smtClean="0"/>
              <a:t>cells. </a:t>
            </a:r>
            <a:r>
              <a:rPr lang="de-DE" sz="1400" smtClean="0"/>
              <a:t>Neural </a:t>
            </a:r>
            <a:r>
              <a:rPr lang="de-DE" sz="1400"/>
              <a:t>Regenen Res. 2016 Jun;11(6):</a:t>
            </a:r>
            <a:r>
              <a:rPr lang="de-DE" sz="1400" smtClean="0"/>
              <a:t>904-</a:t>
            </a:r>
            <a:r>
              <a:rPr lang="lt-LT" sz="1400" smtClean="0"/>
              <a:t>90</a:t>
            </a:r>
            <a:r>
              <a:rPr lang="de-DE" sz="1400" smtClean="0"/>
              <a:t>5</a:t>
            </a:r>
            <a:r>
              <a:rPr lang="lt-LT" sz="1400"/>
              <a:t>; Pharmacological Research. 2016. </a:t>
            </a:r>
            <a:r>
              <a:rPr lang="lt-LT" sz="1400" smtClean="0"/>
              <a:t>13(Pt </a:t>
            </a:r>
            <a:r>
              <a:rPr lang="lt-LT" sz="1400"/>
              <a:t>B):816-822; Cytotherapy. 2015;17 (7):932-939; Inflammation. 2015; 38(5):</a:t>
            </a:r>
            <a:r>
              <a:rPr lang="lt-LT" sz="1400" smtClean="0"/>
              <a:t>1933-1941.</a:t>
            </a:r>
          </a:p>
          <a:p>
            <a:r>
              <a:rPr lang="lt-LT" sz="1400" smtClean="0"/>
              <a:t>In vitro culture and differentiation of human dopaminergic neurons (ReNcell VM human neural progenitor cell line) and immortalized human microglial cells. Generation of stable reporter neuronal cell lines (Lonza Nucleofector, Invitrogen Neon), 3D cell culture </a:t>
            </a:r>
            <a:r>
              <a:rPr lang="en-US" sz="1400" smtClean="0"/>
              <a:t>on microcarriers in </a:t>
            </a:r>
            <a:r>
              <a:rPr lang="en-US" sz="1400"/>
              <a:t>a bioreactor (BioLevitator, Hamilton</a:t>
            </a:r>
            <a:r>
              <a:rPr lang="en-US" sz="1400" smtClean="0"/>
              <a:t>).</a:t>
            </a:r>
            <a:r>
              <a:rPr lang="lt-LT" sz="1400" smtClean="0"/>
              <a:t> Live </a:t>
            </a:r>
            <a:r>
              <a:rPr lang="lt-LT" sz="1400"/>
              <a:t>imaging of cells (Leica Sp8). In vivo imaging (Ivis Spectrum Perkin Elmer</a:t>
            </a:r>
            <a:r>
              <a:rPr lang="lt-LT" sz="1400" smtClean="0"/>
              <a:t>). Cell sorting (FACSaria III, BD; MACS).</a:t>
            </a:r>
            <a:endParaRPr lang="lt-LT" sz="1400"/>
          </a:p>
          <a:p>
            <a:endParaRPr lang="lt-LT" sz="1400"/>
          </a:p>
          <a:p>
            <a:endParaRPr lang="en-US" sz="1400"/>
          </a:p>
          <a:p>
            <a:endParaRPr lang="lt-LT" sz="1400" smtClean="0"/>
          </a:p>
          <a:p>
            <a:endParaRPr lang="lt-LT" sz="1400"/>
          </a:p>
          <a:p>
            <a:endParaRPr lang="lt-LT" sz="1400" smtClean="0"/>
          </a:p>
          <a:p>
            <a:endParaRPr lang="lt-LT" sz="1400"/>
          </a:p>
          <a:p>
            <a:endParaRPr lang="hr-HR" sz="1400" dirty="0"/>
          </a:p>
          <a:p>
            <a:endParaRPr lang="hr-HR" sz="1000" dirty="0"/>
          </a:p>
          <a:p>
            <a:endParaRPr lang="hr-HR" sz="1000" dirty="0" smtClean="0"/>
          </a:p>
          <a:p>
            <a:r>
              <a:rPr lang="hr-HR" sz="1400" dirty="0" smtClean="0"/>
              <a:t>  </a:t>
            </a:r>
            <a:endParaRPr lang="hr-HR" sz="1400" dirty="0"/>
          </a:p>
        </p:txBody>
      </p:sp>
      <p:pic>
        <p:nvPicPr>
          <p:cNvPr id="3" name="Paveikslėlis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509" y="804838"/>
            <a:ext cx="2488935" cy="1400026"/>
          </a:xfrm>
          <a:prstGeom prst="rect">
            <a:avLst/>
          </a:prstGeom>
        </p:spPr>
      </p:pic>
      <p:pic>
        <p:nvPicPr>
          <p:cNvPr id="1038" name="Picture 14" descr="Image result for imcentr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804838"/>
            <a:ext cx="2520280" cy="1113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75658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29600" cy="4525963"/>
          </a:xfrm>
        </p:spPr>
        <p:txBody>
          <a:bodyPr>
            <a:noAutofit/>
          </a:bodyPr>
          <a:lstStyle/>
          <a:p>
            <a:pPr marL="0" indent="0">
              <a:buNone/>
            </a:pPr>
            <a:r>
              <a:rPr lang="hr-HR" sz="1400" u="sng" dirty="0" smtClean="0"/>
              <a:t>Expected benefits and activities during participation in BIONECA:</a:t>
            </a:r>
          </a:p>
          <a:p>
            <a:pPr marL="0" indent="0">
              <a:buNone/>
            </a:pPr>
            <a:endParaRPr lang="hr-HR" sz="1400" dirty="0" smtClean="0"/>
          </a:p>
          <a:p>
            <a:pPr marL="0" indent="0">
              <a:buNone/>
            </a:pPr>
            <a:endParaRPr lang="hr-HR" sz="1400" dirty="0"/>
          </a:p>
          <a:p>
            <a:pPr marL="0" indent="0">
              <a:buNone/>
            </a:pPr>
            <a:r>
              <a:rPr lang="lt-LT" sz="1400" smtClean="0"/>
              <a:t>Collaboration with groups studying </a:t>
            </a:r>
            <a:r>
              <a:rPr lang="en-US" sz="1400" smtClean="0"/>
              <a:t>chronic </a:t>
            </a:r>
            <a:r>
              <a:rPr lang="en-US" sz="1400"/>
              <a:t>neuroinflammation </a:t>
            </a:r>
            <a:r>
              <a:rPr lang="lt-LT" sz="1400" smtClean="0"/>
              <a:t>accompanying neurodegenerative diseases.</a:t>
            </a:r>
            <a:r>
              <a:rPr lang="en-US" sz="1400" smtClean="0"/>
              <a:t> </a:t>
            </a:r>
            <a:endParaRPr lang="lt-LT" sz="1400" smtClean="0"/>
          </a:p>
          <a:p>
            <a:pPr marL="0" indent="0">
              <a:buNone/>
            </a:pPr>
            <a:endParaRPr lang="lt-LT" sz="1400"/>
          </a:p>
          <a:p>
            <a:pPr marL="0" indent="0">
              <a:buNone/>
            </a:pPr>
            <a:r>
              <a:rPr lang="lt-LT" sz="1400" smtClean="0"/>
              <a:t>Collaboration </a:t>
            </a:r>
            <a:r>
              <a:rPr lang="lt-LT" sz="1400"/>
              <a:t>with groups who use in vivo models of Parkinson‘s and Alzheimer‘s </a:t>
            </a:r>
            <a:r>
              <a:rPr lang="lt-LT" sz="1400" smtClean="0"/>
              <a:t>diseases.</a:t>
            </a:r>
          </a:p>
          <a:p>
            <a:pPr marL="0" indent="0">
              <a:buNone/>
            </a:pPr>
            <a:endParaRPr lang="lt-LT" sz="1400"/>
          </a:p>
          <a:p>
            <a:pPr marL="0" indent="0">
              <a:buNone/>
            </a:pPr>
            <a:r>
              <a:rPr lang="lt-LT" sz="1400" smtClean="0"/>
              <a:t>New imaging techniques for tracing of extracellular vesicles (exosomes) derived from human stem cells in CNS.</a:t>
            </a:r>
          </a:p>
          <a:p>
            <a:pPr marL="0" indent="0">
              <a:buNone/>
            </a:pPr>
            <a:endParaRPr lang="lt-LT" sz="1400" smtClean="0"/>
          </a:p>
          <a:p>
            <a:pPr marL="0" indent="0">
              <a:buNone/>
            </a:pPr>
            <a:r>
              <a:rPr lang="lt-LT" sz="1400" smtClean="0"/>
              <a:t>New routes for therapeutic delivery of extracellular vesicles (e.g. intranasal, intrathecal) into the CNS.</a:t>
            </a:r>
          </a:p>
          <a:p>
            <a:pPr marL="0" indent="0">
              <a:buNone/>
            </a:pPr>
            <a:endParaRPr lang="lt-LT" sz="1400"/>
          </a:p>
          <a:p>
            <a:pPr marL="0" indent="0">
              <a:buNone/>
            </a:pPr>
            <a:r>
              <a:rPr lang="lt-LT" sz="1400"/>
              <a:t>Collaboration with </a:t>
            </a:r>
            <a:r>
              <a:rPr lang="lt-LT" sz="1400" smtClean="0"/>
              <a:t>groups who </a:t>
            </a:r>
            <a:r>
              <a:rPr lang="lt-LT" sz="1400"/>
              <a:t>use </a:t>
            </a:r>
            <a:r>
              <a:rPr lang="lt-LT" sz="1400" smtClean="0"/>
              <a:t>in </a:t>
            </a:r>
            <a:r>
              <a:rPr lang="lt-LT" sz="1400"/>
              <a:t>vivo imaging </a:t>
            </a:r>
            <a:r>
              <a:rPr lang="lt-LT" sz="1400" smtClean="0"/>
              <a:t>of neurodegenerative diseases (e.g </a:t>
            </a:r>
            <a:r>
              <a:rPr lang="en-US" sz="1400"/>
              <a:t>imaging of microglial activation </a:t>
            </a:r>
            <a:r>
              <a:rPr lang="en-US" sz="1400" smtClean="0"/>
              <a:t>with</a:t>
            </a:r>
            <a:r>
              <a:rPr lang="lt-LT" sz="1400"/>
              <a:t> PET during Parkinson‘s </a:t>
            </a:r>
            <a:r>
              <a:rPr lang="lt-LT" sz="1400" smtClean="0"/>
              <a:t>disease, etc).</a:t>
            </a:r>
          </a:p>
          <a:p>
            <a:pPr marL="0" indent="0">
              <a:buNone/>
            </a:pPr>
            <a:endParaRPr lang="lt-LT" sz="1400"/>
          </a:p>
          <a:p>
            <a:pPr marL="0" indent="0">
              <a:buNone/>
            </a:pPr>
            <a:r>
              <a:rPr lang="lt-LT" sz="1400" smtClean="0"/>
              <a:t>We are interested in a new ways/techniques of incorporation of extracellular vesicles into scaffolds for repair of cardiac tissue.  </a:t>
            </a:r>
            <a:endParaRPr lang="lt-LT" sz="1400"/>
          </a:p>
          <a:p>
            <a:pPr marL="0" indent="0">
              <a:buNone/>
            </a:pPr>
            <a:endParaRPr lang="lt-LT" sz="1400"/>
          </a:p>
          <a:p>
            <a:pPr marL="0" indent="0">
              <a:buNone/>
            </a:pPr>
            <a:endParaRPr lang="lt-LT" sz="1400"/>
          </a:p>
          <a:p>
            <a:pPr marL="0" indent="0">
              <a:buNone/>
            </a:pPr>
            <a:endParaRPr lang="lt-LT" sz="1400" smtClean="0"/>
          </a:p>
          <a:p>
            <a:endParaRPr lang="lt-LT" sz="1400"/>
          </a:p>
          <a:p>
            <a:pPr marL="0" indent="0">
              <a:buNone/>
            </a:pPr>
            <a:r>
              <a:rPr lang="hr-HR" sz="1400" smtClean="0"/>
              <a:t>Foreseen </a:t>
            </a:r>
            <a:r>
              <a:rPr lang="hr-HR" sz="1400" dirty="0" smtClean="0"/>
              <a:t>maximum contribution: </a:t>
            </a:r>
            <a:r>
              <a:rPr lang="hr-HR" sz="1400" smtClean="0"/>
              <a:t>in WG4</a:t>
            </a:r>
            <a:r>
              <a:rPr lang="lt-LT" sz="1400" smtClean="0"/>
              <a:t> (</a:t>
            </a:r>
            <a:r>
              <a:rPr lang="en-US" sz="1400"/>
              <a:t>Stem cells, cardiology and </a:t>
            </a:r>
            <a:r>
              <a:rPr lang="en-US" sz="1400" smtClean="0"/>
              <a:t>neurology</a:t>
            </a:r>
            <a:r>
              <a:rPr lang="lt-LT" sz="1400" smtClean="0"/>
              <a:t>).</a:t>
            </a:r>
          </a:p>
          <a:p>
            <a:pPr marL="0" indent="0">
              <a:buNone/>
            </a:pPr>
            <a:r>
              <a:rPr lang="lt-LT" sz="1400" smtClean="0"/>
              <a:t>We would also like to participate in WG2 (</a:t>
            </a:r>
            <a:r>
              <a:rPr lang="en-US" sz="1400"/>
              <a:t>Characterization and visualization of biomaterials and stem </a:t>
            </a:r>
            <a:r>
              <a:rPr lang="en-US" sz="1400" smtClean="0"/>
              <a:t>cells</a:t>
            </a:r>
            <a:r>
              <a:rPr lang="lt-LT" sz="1400" smtClean="0"/>
              <a:t>).</a:t>
            </a:r>
            <a:endParaRPr lang="hr-HR" sz="1400" dirty="0"/>
          </a:p>
        </p:txBody>
      </p:sp>
    </p:spTree>
    <p:extLst>
      <p:ext uri="{BB962C8B-B14F-4D97-AF65-F5344CB8AC3E}">
        <p14:creationId xmlns:p14="http://schemas.microsoft.com/office/powerpoint/2010/main" val="36914136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433</Words>
  <Application>Microsoft Office PowerPoint</Application>
  <PresentationFormat>Demonstracija ekrane (4:3)</PresentationFormat>
  <Paragraphs>41</Paragraphs>
  <Slides>2</Slides>
  <Notes>0</Notes>
  <HiddenSlides>0</HiddenSlides>
  <MMClips>0</MMClips>
  <ScaleCrop>false</ScaleCrop>
  <HeadingPairs>
    <vt:vector size="6" baseType="variant">
      <vt:variant>
        <vt:lpstr>Naudojami šriftai</vt:lpstr>
      </vt:variant>
      <vt:variant>
        <vt:i4>2</vt:i4>
      </vt:variant>
      <vt:variant>
        <vt:lpstr>Tema</vt:lpstr>
      </vt:variant>
      <vt:variant>
        <vt:i4>1</vt:i4>
      </vt:variant>
      <vt:variant>
        <vt:lpstr>Skaidrių pavadinimai</vt:lpstr>
      </vt:variant>
      <vt:variant>
        <vt:i4>2</vt:i4>
      </vt:variant>
    </vt:vector>
  </HeadingPairs>
  <TitlesOfParts>
    <vt:vector size="5" baseType="lpstr">
      <vt:lpstr>Arial</vt:lpstr>
      <vt:lpstr>Calibri</vt:lpstr>
      <vt:lpstr>Office Theme</vt:lpstr>
      <vt:lpstr>Augustas Pivoriūnas, M.D., Ph.D. Department of Stem Cell Biology, State Research Institute Centre for Innovative Medicine, Vilnius, Lithuania   </vt:lpstr>
      <vt:lpstr>„PowerPoint“ pateiktis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 Dinko Mitrecic, MD, PhD Laboratory for Stem Cells, Croatian Institute for Brain Research University of Zagreb School of Medicine, Croatia</dc:title>
  <dc:creator>Dinko Mitrečić</dc:creator>
  <cp:lastModifiedBy>Dell</cp:lastModifiedBy>
  <cp:revision>21</cp:revision>
  <dcterms:created xsi:type="dcterms:W3CDTF">2017-03-16T09:39:55Z</dcterms:created>
  <dcterms:modified xsi:type="dcterms:W3CDTF">2017-03-21T09:48:17Z</dcterms:modified>
</cp:coreProperties>
</file>