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756D0-3010-4760-ADBE-26EAA1A62291}" type="datetimeFigureOut">
              <a:rPr lang="en-US" smtClean="0"/>
              <a:t>3/26/2017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D5C91-07BD-4761-B1C7-618A04C83C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756D0-3010-4760-ADBE-26EAA1A62291}" type="datetimeFigureOut">
              <a:rPr lang="en-US" smtClean="0"/>
              <a:t>3/26/2017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D5C91-07BD-4761-B1C7-618A04C83C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756D0-3010-4760-ADBE-26EAA1A62291}" type="datetimeFigureOut">
              <a:rPr lang="en-US" smtClean="0"/>
              <a:t>3/26/2017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D5C91-07BD-4761-B1C7-618A04C83C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756D0-3010-4760-ADBE-26EAA1A62291}" type="datetimeFigureOut">
              <a:rPr lang="en-US" smtClean="0"/>
              <a:t>3/26/2017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D5C91-07BD-4761-B1C7-618A04C83C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756D0-3010-4760-ADBE-26EAA1A62291}" type="datetimeFigureOut">
              <a:rPr lang="en-US" smtClean="0"/>
              <a:t>3/26/2017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D5C91-07BD-4761-B1C7-618A04C83C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756D0-3010-4760-ADBE-26EAA1A62291}" type="datetimeFigureOut">
              <a:rPr lang="en-US" smtClean="0"/>
              <a:t>3/26/2017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D5C91-07BD-4761-B1C7-618A04C83C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756D0-3010-4760-ADBE-26EAA1A62291}" type="datetimeFigureOut">
              <a:rPr lang="en-US" smtClean="0"/>
              <a:t>3/26/2017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D5C91-07BD-4761-B1C7-618A04C83C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756D0-3010-4760-ADBE-26EAA1A62291}" type="datetimeFigureOut">
              <a:rPr lang="en-US" smtClean="0"/>
              <a:t>3/26/2017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D5C91-07BD-4761-B1C7-618A04C83C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756D0-3010-4760-ADBE-26EAA1A62291}" type="datetimeFigureOut">
              <a:rPr lang="en-US" smtClean="0"/>
              <a:t>3/26/2017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D5C91-07BD-4761-B1C7-618A04C83C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756D0-3010-4760-ADBE-26EAA1A62291}" type="datetimeFigureOut">
              <a:rPr lang="en-US" smtClean="0"/>
              <a:t>3/26/2017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D5C91-07BD-4761-B1C7-618A04C83C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756D0-3010-4760-ADBE-26EAA1A62291}" type="datetimeFigureOut">
              <a:rPr lang="en-US" smtClean="0"/>
              <a:t>3/26/2017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D5C91-07BD-4761-B1C7-618A04C83C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756D0-3010-4760-ADBE-26EAA1A62291}" type="datetimeFigureOut">
              <a:rPr lang="en-US" smtClean="0"/>
              <a:t>3/26/2017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2D5C91-07BD-4761-B1C7-618A04C83C9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journals.sagepub.com/doi/abs/10.1177/0021998312443396?journalCode=jcma" TargetMode="External"/><Relationship Id="rId3" Type="http://schemas.openxmlformats.org/officeDocument/2006/relationships/image" Target="../media/image2.jpeg"/><Relationship Id="rId7" Type="http://schemas.openxmlformats.org/officeDocument/2006/relationships/hyperlink" Target="https://www.ncbi.nlm.nih.gov/pubmed/23877879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link.springer.com/article/10.1007/s10853-015-9509-8/fulltext.html" TargetMode="External"/><Relationship Id="rId5" Type="http://schemas.openxmlformats.org/officeDocument/2006/relationships/hyperlink" Target="http://www.mdpi.com/2079-4991/6/1/11" TargetMode="External"/><Relationship Id="rId4" Type="http://schemas.openxmlformats.org/officeDocument/2006/relationships/image" Target="../media/image3.png"/><Relationship Id="rId9" Type="http://schemas.openxmlformats.org/officeDocument/2006/relationships/hyperlink" Target="http://www.sciencedirect.com/science/article/pii/S0167577X12004600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IMNR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48098" y="76200"/>
            <a:ext cx="981502" cy="521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Sigla LMN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1" y="76201"/>
            <a:ext cx="609599" cy="609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untitle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12954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76200" y="76200"/>
            <a:ext cx="8991600" cy="990600"/>
          </a:xfrm>
        </p:spPr>
        <p:txBody>
          <a:bodyPr lIns="0" tIns="0" rIns="0" bIns="0">
            <a:normAutofit/>
          </a:bodyPr>
          <a:lstStyle/>
          <a:p>
            <a:pPr algn="l"/>
            <a:r>
              <a:rPr lang="en-US" sz="1800" dirty="0" smtClean="0"/>
              <a:t> </a:t>
            </a:r>
            <a:r>
              <a:rPr lang="en-US" sz="1600" dirty="0" smtClean="0"/>
              <a:t>Dr. Laura-</a:t>
            </a:r>
            <a:r>
              <a:rPr lang="en-US" sz="1600" dirty="0" err="1" smtClean="0"/>
              <a:t>Madalina</a:t>
            </a:r>
            <a:r>
              <a:rPr lang="en-US" sz="1600" dirty="0" smtClean="0"/>
              <a:t> </a:t>
            </a:r>
            <a:r>
              <a:rPr lang="en-US" sz="1600" dirty="0" err="1" smtClean="0"/>
              <a:t>Popescu</a:t>
            </a:r>
            <a:r>
              <a:rPr lang="en-US" sz="1600" dirty="0" smtClean="0"/>
              <a:t> </a:t>
            </a:r>
            <a:br>
              <a:rPr lang="en-US" sz="1600" dirty="0" smtClean="0"/>
            </a:br>
            <a:r>
              <a:rPr lang="en-US" sz="1600" dirty="0" smtClean="0"/>
              <a:t> Laboratory of Nanostructured Materials </a:t>
            </a:r>
            <a:br>
              <a:rPr lang="en-US" sz="1600" dirty="0" smtClean="0"/>
            </a:br>
            <a:r>
              <a:rPr lang="en-US" sz="1600" dirty="0" smtClean="0"/>
              <a:t> National Research-Development Institute for Non-Ferrous and Rare Metals,</a:t>
            </a:r>
            <a:r>
              <a:rPr lang="en-US" sz="1600" dirty="0"/>
              <a:t> </a:t>
            </a:r>
            <a:r>
              <a:rPr lang="en-US" sz="1600" dirty="0" smtClean="0"/>
              <a:t>Pantelimon, </a:t>
            </a:r>
            <a:r>
              <a:rPr lang="en-US" sz="1600" dirty="0" err="1" smtClean="0"/>
              <a:t>Ilfov</a:t>
            </a:r>
            <a:r>
              <a:rPr lang="en-US" sz="1600" dirty="0" smtClean="0"/>
              <a:t>, Romania</a:t>
            </a:r>
            <a:endParaRPr lang="hr-HR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152400" y="2514600"/>
            <a:ext cx="8839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hr-HR" sz="1400" u="sng" dirty="0" smtClean="0"/>
              <a:t>Expertise in:</a:t>
            </a:r>
          </a:p>
          <a:p>
            <a:pPr algn="just"/>
            <a:endParaRPr lang="hr-HR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 smtClean="0"/>
              <a:t>Hydrothermal synthesis of hybrid organic – inorganic nanostructured materials with controlled composition and architecture: </a:t>
            </a:r>
            <a:r>
              <a:rPr lang="en-US" sz="1400" dirty="0" smtClean="0"/>
              <a:t>h</a:t>
            </a:r>
            <a:r>
              <a:rPr lang="en-US" sz="1400" dirty="0" smtClean="0"/>
              <a:t>ydroxyapatite-polyurethane, iron oxide – polymers (PAMAM dendrimers, PEI branched polymer) with potential application in tissue engineering or other areas of Regenerative Medicine.</a:t>
            </a:r>
            <a:endParaRPr lang="hr-HR" sz="14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hr-HR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 smtClean="0"/>
              <a:t>Preparation of new high-viscous/ pasty materials for 3D Printing via material extrusion; 3D printing of hybrid organic-inorganic nanostructured materials.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 smtClean="0"/>
              <a:t>Hydrothermal-electrochemical deposition of thin films on various substrates (Au-CNT on Gold-coated Si Wafers; Au-polymer or organic molecules on </a:t>
            </a:r>
            <a:r>
              <a:rPr lang="en-US" sz="1400" dirty="0" err="1" smtClean="0"/>
              <a:t>interdigitated</a:t>
            </a:r>
            <a:r>
              <a:rPr lang="en-US" sz="1400" dirty="0" smtClean="0"/>
              <a:t> gold electrodes with potential application as biosensors for diagnosis.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hr-HR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 smtClean="0"/>
              <a:t>Fourier transform Infrared Spectroscopy (FT-IR) of powders, liquids and thin films using ABB MB 3000 spectrometer.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hr-HR" sz="14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 smtClean="0"/>
              <a:t>Surface zeta potential measurement using surface zeta potential cell kit of Malvern </a:t>
            </a:r>
            <a:r>
              <a:rPr lang="en-US" sz="1400" dirty="0" err="1" smtClean="0"/>
              <a:t>Zetasizer</a:t>
            </a:r>
            <a:r>
              <a:rPr lang="en-US" sz="1400" dirty="0" smtClean="0"/>
              <a:t> </a:t>
            </a:r>
            <a:r>
              <a:rPr lang="en-US" sz="1400" dirty="0" err="1" smtClean="0"/>
              <a:t>Nano</a:t>
            </a:r>
            <a:r>
              <a:rPr lang="en-US" sz="1400" dirty="0" smtClean="0"/>
              <a:t> ZS90 (which gives inform about the zeta potential at the surface of a flat material in an aqueous environment) - important for attachment and proliferation of cells on solid materials.</a:t>
            </a:r>
            <a:endParaRPr lang="hr-HR" sz="1400" dirty="0"/>
          </a:p>
        </p:txBody>
      </p:sp>
      <p:sp>
        <p:nvSpPr>
          <p:cNvPr id="19" name="Rectangle 18"/>
          <p:cNvSpPr/>
          <p:nvPr/>
        </p:nvSpPr>
        <p:spPr>
          <a:xfrm>
            <a:off x="2140794" y="1314271"/>
            <a:ext cx="563160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hlinkClick r:id="rId5"/>
              </a:rPr>
              <a:t>http://www.mdpi.com/2079-4991/6/1/11</a:t>
            </a:r>
            <a:endParaRPr lang="en-US" sz="1200" dirty="0" smtClean="0"/>
          </a:p>
          <a:p>
            <a:r>
              <a:rPr lang="en-US" sz="1200" dirty="0" smtClean="0">
                <a:hlinkClick r:id="rId6"/>
              </a:rPr>
              <a:t>https://link.springer.com/article/10.1007/s10853-015-9509-8/fulltext.html</a:t>
            </a:r>
            <a:r>
              <a:rPr lang="en-US" sz="1200" dirty="0" smtClean="0"/>
              <a:t> </a:t>
            </a:r>
          </a:p>
          <a:p>
            <a:r>
              <a:rPr lang="en-US" sz="1200" dirty="0" smtClean="0">
                <a:hlinkClick r:id="rId7"/>
              </a:rPr>
              <a:t>https://www.ncbi.nlm.nih.gov/pubmed/23877879</a:t>
            </a:r>
            <a:r>
              <a:rPr lang="en-US" sz="1200" dirty="0" smtClean="0"/>
              <a:t>  </a:t>
            </a:r>
          </a:p>
          <a:p>
            <a:r>
              <a:rPr lang="en-US" sz="1200" dirty="0" smtClean="0">
                <a:hlinkClick r:id="rId8"/>
              </a:rPr>
              <a:t>http://journals.sagepub.com/doi/abs/10.1177/0021998312443396?journalCode=jcma</a:t>
            </a:r>
            <a:r>
              <a:rPr lang="en-US" sz="1200" dirty="0" smtClean="0"/>
              <a:t> </a:t>
            </a:r>
          </a:p>
          <a:p>
            <a:r>
              <a:rPr lang="en-US" sz="1200" dirty="0" smtClean="0">
                <a:hlinkClick r:id="rId9"/>
              </a:rPr>
              <a:t>http://www.sciencedirect.com/science/article/pii/S0167577X12004600</a:t>
            </a:r>
            <a:endParaRPr lang="en-US" sz="12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67544" y="620688"/>
            <a:ext cx="8447856" cy="59325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r-HR" sz="1400" u="sng" dirty="0" smtClean="0"/>
              <a:t>Expected benefits and activities during participation in BIONECA:</a:t>
            </a:r>
          </a:p>
          <a:p>
            <a:pPr marL="0" indent="0">
              <a:buNone/>
            </a:pPr>
            <a:endParaRPr lang="hr-HR" sz="1400" dirty="0" smtClean="0"/>
          </a:p>
          <a:p>
            <a:pPr marL="0" indent="0">
              <a:buNone/>
            </a:pPr>
            <a:endParaRPr lang="hr-HR" sz="1400" dirty="0"/>
          </a:p>
          <a:p>
            <a:pPr algn="just"/>
            <a:r>
              <a:rPr lang="hr-HR" sz="1400" dirty="0" smtClean="0"/>
              <a:t>Share experience </a:t>
            </a:r>
            <a:r>
              <a:rPr lang="en-US" sz="1400" dirty="0" smtClean="0"/>
              <a:t>and knowledge </a:t>
            </a:r>
            <a:r>
              <a:rPr lang="hr-HR" sz="1400" dirty="0" smtClean="0"/>
              <a:t>with </a:t>
            </a:r>
            <a:r>
              <a:rPr lang="hr-HR" sz="1400" dirty="0" smtClean="0"/>
              <a:t>groups </a:t>
            </a:r>
            <a:r>
              <a:rPr lang="en-US" sz="1400" dirty="0" smtClean="0"/>
              <a:t>involved in synthesis of new biomaterials based on synthetic polymers and inorganic nanoparticles</a:t>
            </a:r>
            <a:endParaRPr lang="hr-HR" sz="1400" dirty="0" smtClean="0"/>
          </a:p>
          <a:p>
            <a:pPr algn="just"/>
            <a:endParaRPr lang="hr-HR" sz="1400" dirty="0" smtClean="0"/>
          </a:p>
          <a:p>
            <a:pPr algn="just"/>
            <a:r>
              <a:rPr lang="hr-HR" sz="1400" dirty="0" smtClean="0"/>
              <a:t>Share experience and </a:t>
            </a:r>
            <a:r>
              <a:rPr lang="hr-HR" sz="1400" dirty="0" smtClean="0"/>
              <a:t>compare</a:t>
            </a:r>
            <a:r>
              <a:rPr lang="en-US" sz="1400" dirty="0" smtClean="0"/>
              <a:t> fabrication techniques of 3D printed scaffolds for tissue engineering constructs (obstacles, advantages and drawbacks)</a:t>
            </a:r>
          </a:p>
          <a:p>
            <a:pPr algn="just"/>
            <a:endParaRPr lang="en-US" sz="1400" dirty="0">
              <a:solidFill>
                <a:srgbClr val="FF0000"/>
              </a:solidFill>
            </a:endParaRPr>
          </a:p>
          <a:p>
            <a:pPr algn="just"/>
            <a:r>
              <a:rPr lang="hr-HR" sz="1400" dirty="0" smtClean="0"/>
              <a:t>Would </a:t>
            </a:r>
            <a:r>
              <a:rPr lang="hr-HR" sz="1400" dirty="0" smtClean="0"/>
              <a:t>like to learn </a:t>
            </a:r>
            <a:r>
              <a:rPr lang="en-US" sz="1400" dirty="0" smtClean="0"/>
              <a:t>about new characterization techniques of biomaterials and their accumulation in organism</a:t>
            </a:r>
            <a:endParaRPr lang="hr-HR" sz="1400" dirty="0" smtClean="0"/>
          </a:p>
          <a:p>
            <a:pPr algn="just"/>
            <a:endParaRPr lang="hr-HR" sz="1400" dirty="0">
              <a:solidFill>
                <a:srgbClr val="FF0000"/>
              </a:solidFill>
            </a:endParaRPr>
          </a:p>
          <a:p>
            <a:pPr algn="just"/>
            <a:r>
              <a:rPr lang="hr-HR" sz="1400" dirty="0" smtClean="0"/>
              <a:t>Would </a:t>
            </a:r>
            <a:r>
              <a:rPr lang="hr-HR" sz="1400" dirty="0" smtClean="0"/>
              <a:t>like to learn about and propose </a:t>
            </a:r>
            <a:r>
              <a:rPr lang="en-US" sz="1400" dirty="0" smtClean="0"/>
              <a:t>visualization methods which offer information about cell – biomaterial interactions</a:t>
            </a:r>
            <a:endParaRPr lang="hr-HR" sz="1400" dirty="0" smtClean="0"/>
          </a:p>
          <a:p>
            <a:pPr marL="0" indent="0" algn="just">
              <a:buNone/>
            </a:pPr>
            <a:endParaRPr lang="hr-HR" sz="1400" dirty="0" smtClean="0">
              <a:solidFill>
                <a:srgbClr val="FF0000"/>
              </a:solidFill>
            </a:endParaRPr>
          </a:p>
          <a:p>
            <a:pPr algn="just"/>
            <a:r>
              <a:rPr lang="hr-HR" sz="1400" dirty="0" smtClean="0"/>
              <a:t>Would like to benefit from modeling to </a:t>
            </a:r>
            <a:r>
              <a:rPr lang="en-US" sz="1400" dirty="0" smtClean="0"/>
              <a:t>design new organic-inorganic </a:t>
            </a:r>
            <a:r>
              <a:rPr lang="en-US" sz="1400" dirty="0" err="1" smtClean="0"/>
              <a:t>nano</a:t>
            </a:r>
            <a:r>
              <a:rPr lang="en-US" sz="1400" dirty="0" smtClean="0"/>
              <a:t>-bio-materials with controlled properties for cardiovascular applications and / or brain diseases</a:t>
            </a:r>
            <a:endParaRPr lang="hr-HR" sz="1400" dirty="0" smtClean="0"/>
          </a:p>
          <a:p>
            <a:pPr algn="just"/>
            <a:endParaRPr lang="hr-HR" sz="1400" dirty="0"/>
          </a:p>
          <a:p>
            <a:pPr algn="just"/>
            <a:r>
              <a:rPr lang="hr-HR" sz="1400" dirty="0" smtClean="0"/>
              <a:t>Would like to </a:t>
            </a:r>
            <a:r>
              <a:rPr lang="en-US" sz="1400" dirty="0" smtClean="0"/>
              <a:t>cooperate with groups involved in this Action to write joint peer reviewed scientific papers and H2020 project proposals</a:t>
            </a:r>
            <a:endParaRPr lang="hr-HR" sz="1400" dirty="0" smtClean="0"/>
          </a:p>
          <a:p>
            <a:pPr marL="0" indent="0" algn="just">
              <a:buNone/>
            </a:pPr>
            <a:r>
              <a:rPr lang="hr-HR" sz="1400" dirty="0" smtClean="0"/>
              <a:t> </a:t>
            </a:r>
          </a:p>
          <a:p>
            <a:pPr marL="0" indent="0" algn="just">
              <a:buNone/>
            </a:pPr>
            <a:endParaRPr lang="hr-HR" sz="1400" dirty="0"/>
          </a:p>
          <a:p>
            <a:pPr marL="0" indent="0" algn="just">
              <a:buNone/>
            </a:pPr>
            <a:r>
              <a:rPr lang="en-US" sz="1400" dirty="0" smtClean="0">
                <a:solidFill>
                  <a:srgbClr val="002060"/>
                </a:solidFill>
              </a:rPr>
              <a:t>IMNR / Laboratory of Nanostructured Materials  is interested to participate</a:t>
            </a:r>
            <a:r>
              <a:rPr lang="hr-HR" sz="1400" dirty="0" smtClean="0">
                <a:solidFill>
                  <a:srgbClr val="002060"/>
                </a:solidFill>
              </a:rPr>
              <a:t> </a:t>
            </a:r>
            <a:r>
              <a:rPr lang="hr-HR" sz="1400" dirty="0" smtClean="0">
                <a:solidFill>
                  <a:srgbClr val="002060"/>
                </a:solidFill>
              </a:rPr>
              <a:t>in </a:t>
            </a:r>
            <a:r>
              <a:rPr lang="hr-HR" sz="1400" dirty="0" smtClean="0">
                <a:solidFill>
                  <a:srgbClr val="002060"/>
                </a:solidFill>
              </a:rPr>
              <a:t>WG</a:t>
            </a:r>
            <a:r>
              <a:rPr lang="en-US" sz="1400" dirty="0" smtClean="0">
                <a:solidFill>
                  <a:srgbClr val="002060"/>
                </a:solidFill>
              </a:rPr>
              <a:t>1 – Processing of biomaterials.</a:t>
            </a:r>
            <a:endParaRPr lang="hr-HR" sz="1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</TotalTime>
  <Words>328</Words>
  <Application>Microsoft Office PowerPoint</Application>
  <PresentationFormat>On-screen Show (4:3)</PresentationFormat>
  <Paragraphs>34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 Dr. Laura-Madalina Popescu   Laboratory of Nanostructured Materials   National Research-Development Institute for Non-Ferrous and Rare Metals, Pantelimon, Ilfov, Romania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Dr. Laura-Madalina Popescu  Laboratory of Nanostructured Materials  National Research-Development Institute for Non-Ferrous and Rare Metals,  Pantelimon, Ilfov, Romania</dc:title>
  <dc:creator>Madalina</dc:creator>
  <cp:lastModifiedBy>Madalina</cp:lastModifiedBy>
  <cp:revision>32</cp:revision>
  <dcterms:created xsi:type="dcterms:W3CDTF">2017-03-26T05:23:44Z</dcterms:created>
  <dcterms:modified xsi:type="dcterms:W3CDTF">2017-03-26T10:44:17Z</dcterms:modified>
</cp:coreProperties>
</file>