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png" ContentType="image/png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notesMasterIdLst>
    <p:notesMasterId r:id="rId11"/>
  </p:notesMasterIdLst>
  <p:sldIdLst>
    <p:sldId id="1211" r:id="rId2"/>
    <p:sldId id="1252" r:id="rId3"/>
    <p:sldId id="1135" r:id="rId4"/>
    <p:sldId id="1243" r:id="rId5"/>
    <p:sldId id="1212" r:id="rId6"/>
    <p:sldId id="1216" r:id="rId7"/>
    <p:sldId id="1227" r:id="rId8"/>
    <p:sldId id="1056" r:id="rId9"/>
    <p:sldId id="1119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99FFCC"/>
    <a:srgbClr val="000000"/>
    <a:srgbClr val="080808"/>
    <a:srgbClr val="003300"/>
    <a:srgbClr val="006600"/>
    <a:srgbClr val="339933"/>
    <a:srgbClr val="CCECFF"/>
    <a:srgbClr val="00FF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48" autoAdjust="0"/>
    <p:restoredTop sz="89954" autoAdjust="0"/>
  </p:normalViewPr>
  <p:slideViewPr>
    <p:cSldViewPr>
      <p:cViewPr varScale="1">
        <p:scale>
          <a:sx n="102" d="100"/>
          <a:sy n="102" d="100"/>
        </p:scale>
        <p:origin x="1088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4659C1-0F6B-458E-94A4-3FDD8F43B4AA}" type="doc">
      <dgm:prSet loTypeId="urn:microsoft.com/office/officeart/2005/8/layout/vList3#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1A861A07-D0C7-4340-9EFB-D8EF5E9EF9FF}">
      <dgm:prSet custT="1"/>
      <dgm:spPr/>
      <dgm:t>
        <a:bodyPr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3600" b="1" dirty="0" smtClean="0">
              <a:solidFill>
                <a:schemeClr val="tx1"/>
              </a:solidFill>
              <a:latin typeface="Algerian" panose="04020705040A02060702" pitchFamily="82" charset="0"/>
            </a:rPr>
            <a:t>ADVANCED Biomaterials </a:t>
          </a:r>
        </a:p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400" b="1" dirty="0" smtClean="0">
              <a:solidFill>
                <a:schemeClr val="tx1"/>
              </a:solidFill>
              <a:latin typeface="Algerian" panose="04020705040A02060702" pitchFamily="82" charset="0"/>
            </a:rPr>
            <a:t>- And their importance to medical APPLICATIONS</a:t>
          </a:r>
          <a:endParaRPr lang="en-US" sz="2400" dirty="0">
            <a:solidFill>
              <a:schemeClr val="tx1"/>
            </a:solidFill>
            <a:latin typeface="Algerian" panose="04020705040A02060702" pitchFamily="82" charset="0"/>
          </a:endParaRPr>
        </a:p>
      </dgm:t>
    </dgm:pt>
    <dgm:pt modelId="{EDCA6E7A-6810-4851-AB20-B97711049DDE}" type="parTrans" cxnId="{FB4EFFED-9DED-461A-8151-BEA55150D7F9}">
      <dgm:prSet/>
      <dgm:spPr/>
      <dgm:t>
        <a:bodyPr/>
        <a:lstStyle/>
        <a:p>
          <a:pPr algn="ctr"/>
          <a:endParaRPr lang="en-US"/>
        </a:p>
      </dgm:t>
    </dgm:pt>
    <dgm:pt modelId="{753F8AE1-73D9-449A-8E43-848FC61079CB}" type="sibTrans" cxnId="{FB4EFFED-9DED-461A-8151-BEA55150D7F9}">
      <dgm:prSet/>
      <dgm:spPr/>
      <dgm:t>
        <a:bodyPr/>
        <a:lstStyle/>
        <a:p>
          <a:pPr algn="ctr"/>
          <a:endParaRPr lang="en-US"/>
        </a:p>
      </dgm:t>
    </dgm:pt>
    <dgm:pt modelId="{BCF00D4D-BDD2-4F81-ABAF-243F5587DAC0}" type="pres">
      <dgm:prSet presAssocID="{014659C1-0F6B-458E-94A4-3FDD8F43B4A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9F781AC-2E03-45D5-9E3B-467EFB000313}" type="pres">
      <dgm:prSet presAssocID="{1A861A07-D0C7-4340-9EFB-D8EF5E9EF9FF}" presName="composite" presStyleCnt="0"/>
      <dgm:spPr/>
      <dgm:t>
        <a:bodyPr/>
        <a:lstStyle/>
        <a:p>
          <a:endParaRPr lang="en-US"/>
        </a:p>
      </dgm:t>
    </dgm:pt>
    <dgm:pt modelId="{A8BD5187-8A5C-4BEE-8A84-433B7325DF0D}" type="pres">
      <dgm:prSet presAssocID="{1A861A07-D0C7-4340-9EFB-D8EF5E9EF9FF}" presName="imgShp" presStyleLbl="fgImgPlace1" presStyleIdx="0" presStyleCnt="1" custScaleX="74194" custScaleY="81832" custLinFactNeighborX="-41036" custLinFactNeighborY="767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21FB96A-6131-493B-A07C-4F23AE95AC36}" type="pres">
      <dgm:prSet presAssocID="{1A861A07-D0C7-4340-9EFB-D8EF5E9EF9FF}" presName="txShp" presStyleLbl="node1" presStyleIdx="0" presStyleCnt="1" custScaleX="144263" custLinFactNeighborX="8808" custLinFactNeighborY="107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B649B28-4B0F-491D-896B-6751AD07F0BA}" type="presOf" srcId="{014659C1-0F6B-458E-94A4-3FDD8F43B4AA}" destId="{BCF00D4D-BDD2-4F81-ABAF-243F5587DAC0}" srcOrd="0" destOrd="0" presId="urn:microsoft.com/office/officeart/2005/8/layout/vList3#2"/>
    <dgm:cxn modelId="{E606C45A-D7FF-4E3B-BA17-443730EF0A38}" type="presOf" srcId="{1A861A07-D0C7-4340-9EFB-D8EF5E9EF9FF}" destId="{D21FB96A-6131-493B-A07C-4F23AE95AC36}" srcOrd="0" destOrd="0" presId="urn:microsoft.com/office/officeart/2005/8/layout/vList3#2"/>
    <dgm:cxn modelId="{FB4EFFED-9DED-461A-8151-BEA55150D7F9}" srcId="{014659C1-0F6B-458E-94A4-3FDD8F43B4AA}" destId="{1A861A07-D0C7-4340-9EFB-D8EF5E9EF9FF}" srcOrd="0" destOrd="0" parTransId="{EDCA6E7A-6810-4851-AB20-B97711049DDE}" sibTransId="{753F8AE1-73D9-449A-8E43-848FC61079CB}"/>
    <dgm:cxn modelId="{98030872-22AB-4649-88D5-7E24BE5C6269}" type="presParOf" srcId="{BCF00D4D-BDD2-4F81-ABAF-243F5587DAC0}" destId="{09F781AC-2E03-45D5-9E3B-467EFB000313}" srcOrd="0" destOrd="0" presId="urn:microsoft.com/office/officeart/2005/8/layout/vList3#2"/>
    <dgm:cxn modelId="{EEABA8B6-3735-41D5-A81F-AD3906126EE2}" type="presParOf" srcId="{09F781AC-2E03-45D5-9E3B-467EFB000313}" destId="{A8BD5187-8A5C-4BEE-8A84-433B7325DF0D}" srcOrd="0" destOrd="0" presId="urn:microsoft.com/office/officeart/2005/8/layout/vList3#2"/>
    <dgm:cxn modelId="{F39BE283-0F34-4C78-9B4A-D84AF95E25D2}" type="presParOf" srcId="{09F781AC-2E03-45D5-9E3B-467EFB000313}" destId="{D21FB96A-6131-493B-A07C-4F23AE95AC36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1FB96A-6131-493B-A07C-4F23AE95AC36}">
      <dsp:nvSpPr>
        <dsp:cNvPr id="0" name=""/>
        <dsp:cNvSpPr/>
      </dsp:nvSpPr>
      <dsp:spPr>
        <a:xfrm rot="10800000">
          <a:off x="355676" y="1862"/>
          <a:ext cx="8393829" cy="1905496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271" tIns="137160" rIns="256032" bIns="13716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3600" b="1" kern="1200" dirty="0" smtClean="0">
              <a:solidFill>
                <a:schemeClr val="tx1"/>
              </a:solidFill>
              <a:latin typeface="Algerian" panose="04020705040A02060702" pitchFamily="82" charset="0"/>
            </a:rPr>
            <a:t>ADVANCED Biomaterials 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400" b="1" kern="1200" dirty="0" smtClean="0">
              <a:solidFill>
                <a:schemeClr val="tx1"/>
              </a:solidFill>
              <a:latin typeface="Algerian" panose="04020705040A02060702" pitchFamily="82" charset="0"/>
            </a:rPr>
            <a:t>- And their importance to medical APPLICATIONS</a:t>
          </a:r>
          <a:endParaRPr lang="en-US" sz="2400" kern="1200" dirty="0">
            <a:solidFill>
              <a:schemeClr val="tx1"/>
            </a:solidFill>
            <a:latin typeface="Algerian" panose="04020705040A02060702" pitchFamily="82" charset="0"/>
          </a:endParaRPr>
        </a:p>
      </dsp:txBody>
      <dsp:txXfrm rot="10800000">
        <a:off x="832050" y="1862"/>
        <a:ext cx="7917455" cy="1905496"/>
      </dsp:txXfrm>
    </dsp:sp>
    <dsp:sp modelId="{A8BD5187-8A5C-4BEE-8A84-433B7325DF0D}">
      <dsp:nvSpPr>
        <dsp:cNvPr id="0" name=""/>
        <dsp:cNvSpPr/>
      </dsp:nvSpPr>
      <dsp:spPr>
        <a:xfrm>
          <a:off x="0" y="188641"/>
          <a:ext cx="1413763" cy="1559305"/>
        </a:xfrm>
        <a:prstGeom prst="ellipse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1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1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1756E85E-0062-4A6C-8397-3EC10607B7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1661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541301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o-RO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453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617FDE-797D-40F1-8BD0-B41BA59FA863}" type="slidenum">
              <a:rPr lang="en-US" smtClean="0">
                <a:latin typeface="Arial" charset="0"/>
              </a:rPr>
              <a:pPr/>
              <a:t>5</a:t>
            </a:fld>
            <a:endParaRPr lang="en-US" smtClean="0">
              <a:latin typeface="Arial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o-RO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516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5007615D-1218-4345-8D63-63C02D2AFA96}" type="slidenum">
              <a:rPr lang="en-US" smtClean="0">
                <a:latin typeface="Arial" pitchFamily="34" charset="0"/>
              </a:rPr>
              <a:pPr>
                <a:defRPr/>
              </a:pPr>
              <a:t>6</a:t>
            </a:fld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44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909551-AB9B-4BAA-8BEE-E8EDE378F0AC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o-RO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325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>
              <a:latin typeface="Arial" pitchFamily="34" charset="0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8F65242-58EC-4B31-BEE5-EAB8EFC95446}" type="slidenum">
              <a:rPr lang="en-US" smtClean="0">
                <a:latin typeface="Arial" pitchFamily="34" charset="0"/>
              </a:rPr>
              <a:pPr>
                <a:defRPr/>
              </a:pPr>
              <a:t>9</a:t>
            </a:fld>
            <a:endParaRPr 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055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pitchFamily="34" charset="0"/>
              <a:cs typeface="+mn-cs"/>
            </a:endParaRPr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latin typeface="Arial" pitchFamily="34" charset="0"/>
                  <a:cs typeface="+mn-cs"/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latin typeface="Arial" pitchFamily="34" charset="0"/>
                  <a:cs typeface="+mn-cs"/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latin typeface="Arial" pitchFamily="34" charset="0"/>
                  <a:cs typeface="+mn-cs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latin typeface="Arial" pitchFamily="34" charset="0"/>
                  <a:cs typeface="+mn-cs"/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latin typeface="Arial" pitchFamily="34" charset="0"/>
                  <a:cs typeface="+mn-cs"/>
                </a:endParaRPr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</p:grpSp>
      <p:sp>
        <p:nvSpPr>
          <p:cNvPr id="41167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1167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3C918-2EE6-4834-943D-DB018F1C28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1BAADD-B448-4F9A-A5BE-9F9F88FE93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0D973-D2BC-4CBA-9D7E-8E756BD3AA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28600"/>
            <a:ext cx="8229600" cy="586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BABEF-B9AF-4F4A-850F-02EE0C951E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o-RO" noProof="0"/>
          </a:p>
        </p:txBody>
      </p:sp>
    </p:spTree>
    <p:extLst>
      <p:ext uri="{BB962C8B-B14F-4D97-AF65-F5344CB8AC3E}">
        <p14:creationId xmlns:p14="http://schemas.microsoft.com/office/powerpoint/2010/main" val="583578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0BEEF-F4D9-4840-865F-4A35AA80EF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ED804-20D6-44C9-A64B-830A2D33C5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EC4EA-3EDD-4783-B55A-A54E98C982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D4E2CC-24D0-4593-B3AC-82744AF9A8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394F3-F8A0-49C6-A37F-9768C90AC1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C2D7-82CB-40E7-AE2E-38FEC6203D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978FF-09B6-4A1C-A76C-748B676636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0014F-76A5-42CE-AFA0-A6B2BE94C2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1062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  <p:sp>
          <p:nvSpPr>
            <p:cNvPr id="41062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</p:grpSp>
      <p:sp>
        <p:nvSpPr>
          <p:cNvPr id="41062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>
              <a:latin typeface="Arial" pitchFamily="34" charset="0"/>
              <a:cs typeface="+mn-cs"/>
            </a:endParaRPr>
          </a:p>
        </p:txBody>
      </p:sp>
      <p:grpSp>
        <p:nvGrpSpPr>
          <p:cNvPr id="102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41063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  <p:grpSp>
          <p:nvGrpSpPr>
            <p:cNvPr id="104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410633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latin typeface="Arial" pitchFamily="34" charset="0"/>
                  <a:cs typeface="+mn-cs"/>
                </a:endParaRPr>
              </a:p>
            </p:txBody>
          </p:sp>
          <p:sp>
            <p:nvSpPr>
              <p:cNvPr id="410634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latin typeface="Arial" pitchFamily="34" charset="0"/>
                  <a:cs typeface="+mn-cs"/>
                </a:endParaRPr>
              </a:p>
            </p:txBody>
          </p:sp>
          <p:sp>
            <p:nvSpPr>
              <p:cNvPr id="410635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latin typeface="Arial" pitchFamily="34" charset="0"/>
                  <a:cs typeface="+mn-cs"/>
                </a:endParaRPr>
              </a:p>
            </p:txBody>
          </p:sp>
          <p:sp>
            <p:nvSpPr>
              <p:cNvPr id="410636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latin typeface="Arial" pitchFamily="34" charset="0"/>
                  <a:cs typeface="+mn-cs"/>
                </a:endParaRPr>
              </a:p>
            </p:txBody>
          </p:sp>
          <p:sp>
            <p:nvSpPr>
              <p:cNvPr id="410637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latin typeface="Arial" pitchFamily="34" charset="0"/>
                  <a:cs typeface="+mn-cs"/>
                </a:endParaRPr>
              </a:p>
            </p:txBody>
          </p:sp>
        </p:grpSp>
        <p:sp>
          <p:nvSpPr>
            <p:cNvPr id="41063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</p:grpSp>
      <p:grpSp>
        <p:nvGrpSpPr>
          <p:cNvPr id="102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410640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  <p:sp>
          <p:nvSpPr>
            <p:cNvPr id="410641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  <p:sp>
          <p:nvSpPr>
            <p:cNvPr id="410642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  <p:sp>
          <p:nvSpPr>
            <p:cNvPr id="410643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  <p:sp>
          <p:nvSpPr>
            <p:cNvPr id="410644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  <p:sp>
          <p:nvSpPr>
            <p:cNvPr id="410645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cs typeface="+mn-cs"/>
              </a:endParaRPr>
            </a:p>
          </p:txBody>
        </p:sp>
      </p:grpSp>
      <p:sp>
        <p:nvSpPr>
          <p:cNvPr id="41064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64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64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65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18E781E6-80BA-4D71-B3E8-3B1D24D5C9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50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image" Target="../media/image2.wmf"/><Relationship Id="rId8" Type="http://schemas.openxmlformats.org/officeDocument/2006/relationships/image" Target="../media/image3.jpeg"/><Relationship Id="rId9" Type="http://schemas.openxmlformats.org/officeDocument/2006/relationships/image" Target="../media/image4.jpeg"/><Relationship Id="rId10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1.xml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slide" Target="slide1.xml"/><Relationship Id="rId4" Type="http://schemas.openxmlformats.org/officeDocument/2006/relationships/image" Target="../media/image6.png"/><Relationship Id="rId5" Type="http://schemas.openxmlformats.org/officeDocument/2006/relationships/image" Target="../media/image7.jpe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4" Type="http://schemas.openxmlformats.org/officeDocument/2006/relationships/image" Target="../media/image6.png"/><Relationship Id="rId5" Type="http://schemas.openxmlformats.org/officeDocument/2006/relationships/image" Target="../media/image17.emf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png"/><Relationship Id="rId5" Type="http://schemas.openxmlformats.org/officeDocument/2006/relationships/image" Target="../media/image22.jpe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4" Type="http://schemas.openxmlformats.org/officeDocument/2006/relationships/image" Target="../media/image30.w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jpe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4.jpeg"/><Relationship Id="rId12" Type="http://schemas.openxmlformats.org/officeDocument/2006/relationships/image" Target="../media/image45.gif"/><Relationship Id="rId13" Type="http://schemas.openxmlformats.org/officeDocument/2006/relationships/image" Target="../media/image46.png"/><Relationship Id="rId14" Type="http://schemas.openxmlformats.org/officeDocument/2006/relationships/image" Target="../media/image47.png"/><Relationship Id="rId15" Type="http://schemas.openxmlformats.org/officeDocument/2006/relationships/image" Target="../media/image48.jpeg"/><Relationship Id="rId16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8" Type="http://schemas.openxmlformats.org/officeDocument/2006/relationships/image" Target="../media/image41.png"/><Relationship Id="rId9" Type="http://schemas.openxmlformats.org/officeDocument/2006/relationships/image" Target="../media/image42.png"/><Relationship Id="rId10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532012197"/>
              </p:ext>
            </p:extLst>
          </p:nvPr>
        </p:nvGraphicFramePr>
        <p:xfrm>
          <a:off x="304800" y="1646637"/>
          <a:ext cx="8749506" cy="1907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8322981" y="37514"/>
            <a:ext cx="821019" cy="821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9"/>
          <p:cNvGrpSpPr/>
          <p:nvPr/>
        </p:nvGrpSpPr>
        <p:grpSpPr>
          <a:xfrm>
            <a:off x="5423179" y="3618317"/>
            <a:ext cx="3655734" cy="1295400"/>
            <a:chOff x="0" y="4819770"/>
            <a:chExt cx="5562600" cy="1962030"/>
          </a:xfrm>
        </p:grpSpPr>
        <p:pic>
          <p:nvPicPr>
            <p:cNvPr id="12" name="Picture 2" descr="IulianAntoniac"/>
            <p:cNvPicPr>
              <a:picLocks noChangeAspect="1" noChangeArrowheads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4819770"/>
              <a:ext cx="5562600" cy="1962030"/>
            </a:xfrm>
            <a:prstGeom prst="rect">
              <a:avLst/>
            </a:prstGeom>
            <a:noFill/>
          </p:spPr>
        </p:pic>
        <p:sp>
          <p:nvSpPr>
            <p:cNvPr id="13" name="Rectangle 12"/>
            <p:cNvSpPr/>
            <p:nvPr/>
          </p:nvSpPr>
          <p:spPr bwMode="auto">
            <a:xfrm>
              <a:off x="2097740" y="5943600"/>
              <a:ext cx="1940859" cy="44866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0" y="0"/>
            <a:ext cx="9054306" cy="1485900"/>
            <a:chOff x="0" y="0"/>
            <a:chExt cx="9054306" cy="1485900"/>
          </a:xfrm>
        </p:grpSpPr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 rot="10800000">
              <a:off x="0" y="1357312"/>
              <a:ext cx="9054306" cy="128588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shade val="0"/>
                    <a:invGamma/>
                    <a:alpha val="53999"/>
                  </a:schemeClr>
                </a:gs>
                <a:gs pos="100000">
                  <a:schemeClr val="accent1">
                    <a:alpha val="53999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charset="0"/>
                <a:cs typeface="Arial" charset="0"/>
              </a:endParaRPr>
            </a:p>
          </p:txBody>
        </p:sp>
        <p:pic>
          <p:nvPicPr>
            <p:cNvPr id="16" name="Picture 8" descr="http://www.ctanm.pub.ro/academic/LabVIEW/Sigla%20UPB%202001.jpg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1600" cy="137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Rectangle 8"/>
          <p:cNvSpPr txBox="1">
            <a:spLocks noChangeArrowheads="1"/>
          </p:cNvSpPr>
          <p:nvPr/>
        </p:nvSpPr>
        <p:spPr bwMode="auto">
          <a:xfrm>
            <a:off x="838200" y="46038"/>
            <a:ext cx="8240713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sz="2400" b="1" kern="0" smtClean="0">
                <a:latin typeface="Monotype Corsiva" pitchFamily="66" charset="0"/>
                <a:ea typeface="Times New Roman" pitchFamily="18" charset="0"/>
                <a:cs typeface="Arial" pitchFamily="34" charset="0"/>
              </a:rPr>
              <a:t>University Politehnica of Bucharest</a:t>
            </a:r>
            <a:endParaRPr lang="en-US" sz="2400" kern="0" smtClean="0">
              <a:ea typeface="Times New Roman" pitchFamily="18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n-US" sz="2400" b="1" kern="0" smtClean="0">
                <a:latin typeface="Monotype Corsiva" pitchFamily="66" charset="0"/>
                <a:ea typeface="Times New Roman" pitchFamily="18" charset="0"/>
                <a:cs typeface="Arial" pitchFamily="34" charset="0"/>
              </a:rPr>
              <a:t>Faculty of Material Science and Engineering</a:t>
            </a:r>
          </a:p>
          <a:p>
            <a:pPr>
              <a:buFont typeface="Wingdings" pitchFamily="2" charset="2"/>
              <a:buNone/>
            </a:pPr>
            <a:r>
              <a:rPr lang="ro-RO" sz="2000" b="1" kern="0" smtClean="0">
                <a:latin typeface="Monotype Corsiva" pitchFamily="66" charset="0"/>
                <a:ea typeface="Times New Roman" pitchFamily="18" charset="0"/>
                <a:cs typeface="Arial" pitchFamily="34" charset="0"/>
              </a:rPr>
              <a:t>Biomaterials &amp; Biointerfaces Group</a:t>
            </a:r>
            <a:endParaRPr lang="en-US" sz="2000" b="1" kern="0" dirty="0" smtClean="0"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0" y="5029809"/>
            <a:ext cx="9144000" cy="1909254"/>
            <a:chOff x="0" y="5029809"/>
            <a:chExt cx="9144000" cy="1909254"/>
          </a:xfrm>
        </p:grpSpPr>
        <p:pic>
          <p:nvPicPr>
            <p:cNvPr id="18" name="Immagine 1" descr="COST-Letterheadtop"/>
            <p:cNvPicPr/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5029809"/>
              <a:ext cx="3962400" cy="11696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" name="Rectangle 1"/>
            <p:cNvSpPr/>
            <p:nvPr/>
          </p:nvSpPr>
          <p:spPr>
            <a:xfrm>
              <a:off x="0" y="5686412"/>
              <a:ext cx="9144000" cy="1252651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</a:pPr>
              <a:r>
                <a:rPr lang="en-GB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“</a:t>
              </a:r>
              <a:r>
                <a:rPr lang="en-GB" sz="2000" b="1" dirty="0">
                  <a:solidFill>
                    <a:schemeClr val="tx2">
                      <a:lumMod val="25000"/>
                    </a:schemeClr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BIONECA - Biomaterials and advanced physical techniques for regenerative cardiology and </a:t>
              </a:r>
              <a:r>
                <a:rPr lang="en-GB" sz="2000" b="1" dirty="0" smtClean="0">
                  <a:solidFill>
                    <a:schemeClr val="tx2">
                      <a:lumMod val="25000"/>
                    </a:schemeClr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neurology”</a:t>
              </a:r>
              <a:endParaRPr lang="en-US" sz="2000" b="1" dirty="0" smtClean="0">
                <a:solidFill>
                  <a:schemeClr val="tx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30000"/>
                </a:lnSpc>
                <a:spcAft>
                  <a:spcPts val="0"/>
                </a:spcAft>
              </a:pPr>
              <a:r>
                <a:rPr lang="en-GB" dirty="0" smtClean="0">
                  <a:solidFill>
                    <a:schemeClr val="tx2">
                      <a:lumMod val="25000"/>
                    </a:schemeClr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Central </a:t>
              </a:r>
              <a:r>
                <a:rPr lang="en-GB" dirty="0">
                  <a:solidFill>
                    <a:schemeClr val="tx2">
                      <a:lumMod val="25000"/>
                    </a:schemeClr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Library of University POLITEHNICA of Bucharest, Romania, </a:t>
              </a:r>
              <a:r>
                <a:rPr lang="en-GB" dirty="0" smtClean="0">
                  <a:solidFill>
                    <a:schemeClr val="tx2">
                      <a:lumMod val="25000"/>
                    </a:schemeClr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October </a:t>
              </a:r>
              <a:r>
                <a:rPr lang="en-GB" dirty="0">
                  <a:solidFill>
                    <a:schemeClr val="tx2">
                      <a:lumMod val="25000"/>
                    </a:schemeClr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2017</a:t>
              </a:r>
              <a:endParaRPr lang="en-US" dirty="0">
                <a:solidFill>
                  <a:schemeClr val="tx2">
                    <a:lumMod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77608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Top">
            <a:hlinkClick r:id="rId3" action="ppaction://hlinksldjump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10600" y="6324600"/>
            <a:ext cx="295275" cy="295275"/>
          </a:xfrm>
        </p:spPr>
      </p:pic>
      <p:pic>
        <p:nvPicPr>
          <p:cNvPr id="11" name="Picture 9" descr="200x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0" y="4648200"/>
            <a:ext cx="2362200" cy="21872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 descr="E:\Iulian Probe Italia\probe\proba_A_1_3D.bmp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7400" y="4724400"/>
            <a:ext cx="2236600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4" descr="untitled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349" y="1967679"/>
            <a:ext cx="1656303" cy="15224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4" descr="untitled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7515" y="1616352"/>
            <a:ext cx="2076485" cy="17487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0" descr="H:\CAPITOLE TEZA\2_ASPECTE EXPERIMENTALE\4_SEM_tot\FNM\1_SEM_SERIA I COMPOZITE\SEM_v2_11_Mai_2011\bTCP_7\500.TIF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710672"/>
            <a:ext cx="2209800" cy="21473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Rectangle 8"/>
          <p:cNvSpPr txBox="1">
            <a:spLocks noChangeArrowheads="1"/>
          </p:cNvSpPr>
          <p:nvPr/>
        </p:nvSpPr>
        <p:spPr bwMode="auto">
          <a:xfrm>
            <a:off x="304800" y="0"/>
            <a:ext cx="8240713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en-US" sz="2400" b="1" kern="0" dirty="0">
                <a:latin typeface="Monotype Corsiva" pitchFamily="66" charset="0"/>
                <a:ea typeface="Times New Roman" pitchFamily="18" charset="0"/>
              </a:rPr>
              <a:t>University </a:t>
            </a:r>
            <a:r>
              <a:rPr lang="en-US" sz="2400" b="1" kern="0" dirty="0" err="1">
                <a:latin typeface="Monotype Corsiva" pitchFamily="66" charset="0"/>
                <a:ea typeface="Times New Roman" pitchFamily="18" charset="0"/>
              </a:rPr>
              <a:t>Politehnica</a:t>
            </a:r>
            <a:r>
              <a:rPr lang="en-US" sz="2400" b="1" kern="0" dirty="0">
                <a:latin typeface="Monotype Corsiva" pitchFamily="66" charset="0"/>
                <a:ea typeface="Times New Roman" pitchFamily="18" charset="0"/>
              </a:rPr>
              <a:t> of Bucharest</a:t>
            </a:r>
            <a:endParaRPr lang="en-US" sz="2400" kern="0" dirty="0">
              <a:latin typeface="+mn-lt"/>
              <a:ea typeface="Times New Roman" pitchFamily="18" charset="0"/>
            </a:endParaRP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en-US" sz="2400" b="1" kern="0" dirty="0">
                <a:latin typeface="Monotype Corsiva" pitchFamily="66" charset="0"/>
                <a:ea typeface="Times New Roman" pitchFamily="18" charset="0"/>
              </a:rPr>
              <a:t>Faculty of Material Science and Engineering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o-RO" sz="2000" b="1" kern="0" dirty="0">
                <a:latin typeface="Monotype Corsiva" pitchFamily="66" charset="0"/>
                <a:ea typeface="Times New Roman" pitchFamily="18" charset="0"/>
              </a:rPr>
              <a:t>Biomaterials &amp; Biointerfaces Group</a:t>
            </a:r>
            <a:endParaRPr lang="en-US" sz="2000" b="1" kern="0" dirty="0">
              <a:latin typeface="Monotype Corsiva" pitchFamily="66" charset="0"/>
              <a:ea typeface="Times New Roman" pitchFamily="18" charset="0"/>
            </a:endParaRPr>
          </a:p>
        </p:txBody>
      </p:sp>
      <p:grpSp>
        <p:nvGrpSpPr>
          <p:cNvPr id="17417" name="Group 11"/>
          <p:cNvGrpSpPr>
            <a:grpSpLocks/>
          </p:cNvGrpSpPr>
          <p:nvPr/>
        </p:nvGrpSpPr>
        <p:grpSpPr bwMode="auto">
          <a:xfrm>
            <a:off x="1906252" y="10439"/>
            <a:ext cx="7237748" cy="4930376"/>
            <a:chOff x="1371600" y="-2318557"/>
            <a:chExt cx="10730992" cy="7766857"/>
          </a:xfrm>
        </p:grpSpPr>
        <p:pic>
          <p:nvPicPr>
            <p:cNvPr id="19" name="Picture 8" descr="DSC00021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-313544"/>
              <a:ext cx="7682460" cy="576184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01600" cap="sq">
              <a:solidFill>
                <a:srgbClr val="FDFDFD"/>
              </a:solidFill>
              <a:miter lim="800000"/>
            </a:ln>
            <a:effectLst>
              <a:outerShdw blurRad="57150" dist="37500" dir="7560000" sy="98000" kx="110000" ky="200000" algn="tl" rotWithShape="0">
                <a:srgbClr val="000000">
                  <a:alpha val="20000"/>
                </a:srgbClr>
              </a:outerShdw>
            </a:effectLst>
            <a:scene3d>
              <a:camera prst="perspectiveRelaxed">
                <a:rot lat="18960000" lon="0" rev="0"/>
              </a:camera>
              <a:lightRig rig="twoPt" dir="t">
                <a:rot lat="0" lon="0" rev="7200000"/>
              </a:lightRig>
            </a:scene3d>
            <a:sp3d prstMaterial="matte">
              <a:bevelT w="22860" h="12700"/>
              <a:contourClr>
                <a:srgbClr val="FFFFFF"/>
              </a:contourClr>
            </a:sp3d>
          </p:spPr>
        </p:pic>
        <p:pic>
          <p:nvPicPr>
            <p:cNvPr id="17421" name="Picture 9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69000" y="-2318557"/>
              <a:ext cx="2033592" cy="2154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4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o-RO"/>
          </a:p>
        </p:txBody>
      </p:sp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92915"/>
            <a:ext cx="2362200" cy="21888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Rectangle 6"/>
          <p:cNvSpPr>
            <a:spLocks noChangeArrowheads="1"/>
          </p:cNvSpPr>
          <p:nvPr/>
        </p:nvSpPr>
        <p:spPr bwMode="auto">
          <a:xfrm rot="10800000">
            <a:off x="0" y="1357312"/>
            <a:ext cx="9054306" cy="128588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0"/>
                  <a:invGamma/>
                  <a:alpha val="53999"/>
                </a:schemeClr>
              </a:gs>
              <a:gs pos="100000">
                <a:schemeClr val="accent1">
                  <a:alpha val="53999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21" name="Picture 8" descr="http://www.ctanm.pub.ro/academic/LabVIEW/Sigla%20UPB%202001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9325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447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</a:rPr>
              <a:t>Implants-tissue </a:t>
            </a:r>
            <a:r>
              <a:rPr lang="en-US" sz="4000" dirty="0">
                <a:solidFill>
                  <a:srgbClr val="FFFF00"/>
                </a:solidFill>
              </a:rPr>
              <a:t>interfaces</a:t>
            </a:r>
          </a:p>
        </p:txBody>
      </p:sp>
      <p:pic>
        <p:nvPicPr>
          <p:cNvPr id="67587" name="Picture 3" descr="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743200"/>
            <a:ext cx="4267200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4" descr="100X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2743200"/>
            <a:ext cx="42672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9400" y="457200"/>
            <a:ext cx="914400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914400" y="76200"/>
            <a:ext cx="8229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LAFIN Laboratory </a:t>
            </a:r>
            <a:r>
              <a:rPr kumimoji="0" lang="ro-RO" sz="2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o-RO" sz="2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o-RO" sz="2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o-RO" sz="2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o-RO" sz="2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800" b="1" i="1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Some Experimental </a:t>
            </a:r>
            <a:r>
              <a:rPr kumimoji="0" lang="ro-RO" sz="3200" b="1" i="1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Re</a:t>
            </a:r>
            <a:r>
              <a:rPr kumimoji="0" lang="en-US" sz="3200" b="1" i="1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sults</a:t>
            </a:r>
            <a:endParaRPr kumimoji="0" lang="en-US" sz="3200" b="1" i="1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65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76200"/>
            <a:ext cx="8229600" cy="1219200"/>
          </a:xfrm>
        </p:spPr>
        <p:txBody>
          <a:bodyPr/>
          <a:lstStyle/>
          <a:p>
            <a:pPr algn="r" eaLnBrk="1" hangingPunct="1">
              <a:defRPr/>
            </a:pPr>
            <a:r>
              <a:rPr lang="en-US" sz="2800" b="1" dirty="0" smtClean="0"/>
              <a:t>LAFIN </a:t>
            </a: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Laboratory </a:t>
            </a:r>
            <a:r>
              <a:rPr lang="ro-RO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o-RO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o-RO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o-RO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o-RO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Some Experimental </a:t>
            </a:r>
            <a:r>
              <a:rPr lang="ro-RO" sz="3200" b="1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Re</a:t>
            </a:r>
            <a:r>
              <a:rPr lang="en-US" sz="3200" b="1" i="1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sults</a:t>
            </a:r>
            <a:endParaRPr lang="en-US" sz="3200" b="1" i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6867" name="Picture 4" descr="Top">
            <a:hlinkClick r:id="rId3" action="ppaction://hlinksldjump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10600" y="6324600"/>
            <a:ext cx="295275" cy="295275"/>
          </a:xfrm>
        </p:spPr>
      </p:pic>
      <p:pic>
        <p:nvPicPr>
          <p:cNvPr id="37892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457200"/>
            <a:ext cx="9144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37894" name="Rectangle 11"/>
          <p:cNvSpPr>
            <a:spLocks noChangeArrowheads="1"/>
          </p:cNvSpPr>
          <p:nvPr/>
        </p:nvSpPr>
        <p:spPr bwMode="auto">
          <a:xfrm>
            <a:off x="812800" y="2395538"/>
            <a:ext cx="18891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o-RO"/>
          </a:p>
        </p:txBody>
      </p:sp>
      <p:sp>
        <p:nvSpPr>
          <p:cNvPr id="37895" name="Rectangle 13"/>
          <p:cNvSpPr>
            <a:spLocks noChangeArrowheads="1"/>
          </p:cNvSpPr>
          <p:nvPr/>
        </p:nvSpPr>
        <p:spPr bwMode="auto">
          <a:xfrm>
            <a:off x="812800" y="2395538"/>
            <a:ext cx="20669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o-RO"/>
          </a:p>
        </p:txBody>
      </p:sp>
      <p:sp>
        <p:nvSpPr>
          <p:cNvPr id="37896" name="Rectangle 15"/>
          <p:cNvSpPr>
            <a:spLocks noChangeArrowheads="1"/>
          </p:cNvSpPr>
          <p:nvPr/>
        </p:nvSpPr>
        <p:spPr bwMode="auto">
          <a:xfrm>
            <a:off x="762000" y="2362200"/>
            <a:ext cx="1941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o-RO"/>
          </a:p>
        </p:txBody>
      </p:sp>
      <p:sp>
        <p:nvSpPr>
          <p:cNvPr id="37897" name="Rectangle 13"/>
          <p:cNvSpPr>
            <a:spLocks noChangeArrowheads="1"/>
          </p:cNvSpPr>
          <p:nvPr/>
        </p:nvSpPr>
        <p:spPr bwMode="auto">
          <a:xfrm>
            <a:off x="6019800" y="5105400"/>
            <a:ext cx="2743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sz="2000">
                <a:latin typeface="Times New Roman" pitchFamily="18" charset="0"/>
                <a:cs typeface="Times New Roman" pitchFamily="18" charset="0"/>
              </a:rPr>
              <a:t>SEM results </a:t>
            </a:r>
          </a:p>
          <a:p>
            <a:pPr algn="ctr" eaLnBrk="0" hangingPunct="0"/>
            <a:r>
              <a:rPr lang="en-US" sz="2000">
                <a:latin typeface="Times New Roman" pitchFamily="18" charset="0"/>
                <a:cs typeface="Times New Roman" pitchFamily="18" charset="0"/>
              </a:rPr>
              <a:t>on collagen scaffolds</a:t>
            </a:r>
            <a:endParaRPr lang="en-US" sz="2000"/>
          </a:p>
        </p:txBody>
      </p:sp>
      <p:sp>
        <p:nvSpPr>
          <p:cNvPr id="37898" name="Rectangle 39"/>
          <p:cNvSpPr>
            <a:spLocks noChangeArrowheads="1"/>
          </p:cNvSpPr>
          <p:nvPr/>
        </p:nvSpPr>
        <p:spPr bwMode="auto">
          <a:xfrm>
            <a:off x="0" y="1838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/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0" y="1447800"/>
            <a:ext cx="4114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Scaffolds characterization</a:t>
            </a:r>
          </a:p>
        </p:txBody>
      </p:sp>
      <p:pic>
        <p:nvPicPr>
          <p:cNvPr id="3790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6200" y="1524000"/>
            <a:ext cx="52387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1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38613"/>
            <a:ext cx="5715000" cy="2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057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6096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New metallic biomaterials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828800"/>
            <a:ext cx="5943600" cy="23622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Biodegradable magnesium alloys</a:t>
            </a:r>
          </a:p>
          <a:p>
            <a:pPr eaLnBrk="1" hangingPunct="1">
              <a:defRPr/>
            </a:pPr>
            <a:r>
              <a:rPr lang="en-US" sz="24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Biodegradable iron based alloys</a:t>
            </a:r>
          </a:p>
          <a:p>
            <a:pPr eaLnBrk="1" hangingPunct="1">
              <a:defRPr/>
            </a:pPr>
            <a:r>
              <a:rPr lang="ro-RO" sz="24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porous </a:t>
            </a:r>
            <a:r>
              <a:rPr lang="en-US" sz="24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tantalum</a:t>
            </a:r>
          </a:p>
          <a:p>
            <a:pPr eaLnBrk="1" hangingPunct="1">
              <a:defRPr/>
            </a:pPr>
            <a:r>
              <a:rPr lang="en-US" sz="24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Zr-2.5Nb</a:t>
            </a:r>
          </a:p>
          <a:p>
            <a:pPr eaLnBrk="1" hangingPunct="1">
              <a:defRPr/>
            </a:pPr>
            <a:r>
              <a:rPr lang="en-US" sz="2400" dirty="0" err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Ti-Zr</a:t>
            </a:r>
            <a:r>
              <a:rPr lang="en-US" sz="24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alloy</a:t>
            </a:r>
          </a:p>
          <a:p>
            <a:pPr eaLnBrk="1" hangingPunct="1">
              <a:defRPr/>
            </a:pPr>
            <a:r>
              <a:rPr lang="en-US" sz="24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NANOMATERIALS</a:t>
            </a:r>
            <a:endParaRPr lang="ro-RO" sz="2400" dirty="0" smtClean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8440" name="Picture 1" descr="P527867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437" y="4966238"/>
            <a:ext cx="2259012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600" y="4872575"/>
            <a:ext cx="25050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2" descr="http://research.engineering.cornell.edu/king/images/Biomaterials2012poster_scaled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8199" cy="819807"/>
          </a:xfrm>
          <a:prstGeom prst="rect">
            <a:avLst/>
          </a:prstGeom>
          <a:noFill/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5982" y="5105400"/>
            <a:ext cx="2958018" cy="174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3286" y="1520629"/>
            <a:ext cx="4430714" cy="3339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760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1270000"/>
            <a:ext cx="4495800" cy="2159000"/>
          </a:xfrm>
          <a:prstGeom prst="rect">
            <a:avLst/>
          </a:prstGeom>
          <a:noFill/>
          <a:ln w="9525">
            <a:solidFill>
              <a:schemeClr val="bg2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304800"/>
            <a:ext cx="9144000" cy="1143000"/>
          </a:xfrm>
        </p:spPr>
        <p:txBody>
          <a:bodyPr/>
          <a:lstStyle/>
          <a:p>
            <a:pPr algn="ctr" eaLnBrk="1" hangingPunct="1"/>
            <a:r>
              <a:rPr lang="ro-RO" sz="3600" b="1" dirty="0" smtClean="0">
                <a:solidFill>
                  <a:srgbClr val="FFFF00"/>
                </a:solidFill>
                <a:latin typeface="Algerian" pitchFamily="82" charset="0"/>
              </a:rPr>
              <a:t>MAGnesium alloys </a:t>
            </a:r>
            <a:endParaRPr lang="en-US" sz="3600" b="1" dirty="0" smtClean="0"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 cstate="screen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5275" y="3352800"/>
            <a:ext cx="5038725" cy="3200400"/>
          </a:xfrm>
          <a:prstGeom prst="rect">
            <a:avLst/>
          </a:prstGeom>
          <a:noFill/>
          <a:ln w="9525">
            <a:solidFill>
              <a:schemeClr val="bg2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52400" y="685800"/>
          <a:ext cx="3962400" cy="6086793"/>
        </p:xfrm>
        <a:graphic>
          <a:graphicData uri="http://schemas.openxmlformats.org/drawingml/2006/table">
            <a:tbl>
              <a:tblPr/>
              <a:tblGrid>
                <a:gridCol w="969963"/>
                <a:gridCol w="2992437"/>
              </a:tblGrid>
              <a:tr h="341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Element 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628" marR="23628" marT="0" marB="0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Pathophysiology/toxicology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628" marR="23628" marT="0" marB="0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3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Magne</a:t>
                      </a: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ro-RO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iu</a:t>
                      </a: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</a:p>
                  </a:txBody>
                  <a:tcPr marL="23628" marR="23628" marT="0" marB="0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33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Normal blood serum level 0.73–1.06 mmol/L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33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Influences growth factor effectiveness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33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Co-regulator of energy metabolism, cell proliferation, protein synthesis, onset of DNA synthesis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33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Regulator of more than 350 proteins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33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Stabilizer of DNA and RNA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33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Long-term influence on cellular reactions </a:t>
                      </a:r>
                    </a:p>
                  </a:txBody>
                  <a:tcPr marL="23628" marR="23628" marT="0" marB="0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FEE"/>
                    </a:solidFill>
                  </a:tcPr>
                </a:tc>
              </a:tr>
              <a:tr h="782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Calciu</a:t>
                      </a: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</a:p>
                  </a:txBody>
                  <a:tcPr marL="23628" marR="23628" marT="0" marB="0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Normal serum level 0.919–0.993 mg/L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Most abundant mineral in the human body (1–1.1 kg)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Mainly stored in bone, teeth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Is tightly regulated by homeostasis of skeletal, renal and intestinal mechanism</a:t>
                      </a:r>
                    </a:p>
                  </a:txBody>
                  <a:tcPr marL="23628" marR="23628" marT="0" marB="0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Zinc</a:t>
                      </a:r>
                      <a:endParaRPr kumimoji="0" 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628" marR="23628" marT="0" marB="0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Normal blood serum level 12.4–17.4 lmol/L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Trace element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Essential for the immune system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Co-factor for specific enzymes in bone and cartilage [98,99]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Neurotoxic at higher concentrations</a:t>
                      </a:r>
                    </a:p>
                  </a:txBody>
                  <a:tcPr marL="23628" marR="23628" marT="0" marB="0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o-RO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Zirconium</a:t>
                      </a:r>
                      <a:endParaRPr kumimoji="0" 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628" marR="23628" marT="0" marB="0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exhibits good biocompatibility and osseointegration both in vitro and in vivo (surpassing even titanium)</a:t>
                      </a:r>
                    </a:p>
                  </a:txBody>
                  <a:tcPr marL="23628" marR="23628" marT="0" marB="0" horzOverflow="overflow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4038600" y="6553200"/>
            <a:ext cx="5257800" cy="2619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100" b="1" i="1" dirty="0">
                <a:solidFill>
                  <a:srgbClr val="33FF8F"/>
                </a:solidFill>
                <a:latin typeface="+mn-lt"/>
                <a:cs typeface="Times New Roman" pitchFamily="18" charset="0"/>
              </a:rPr>
              <a:t>Divalent </a:t>
            </a:r>
            <a:r>
              <a:rPr lang="en-US" sz="1100" b="1" i="1" dirty="0" err="1">
                <a:solidFill>
                  <a:srgbClr val="33FF8F"/>
                </a:solidFill>
                <a:latin typeface="+mn-lt"/>
                <a:cs typeface="Times New Roman" pitchFamily="18" charset="0"/>
              </a:rPr>
              <a:t>Cation</a:t>
            </a:r>
            <a:r>
              <a:rPr lang="en-US" sz="1100" b="1" i="1" dirty="0">
                <a:solidFill>
                  <a:srgbClr val="33FF8F"/>
                </a:solidFill>
                <a:latin typeface="+mn-lt"/>
                <a:cs typeface="Times New Roman" pitchFamily="18" charset="0"/>
              </a:rPr>
              <a:t> Metabolism: Magnesium, James T. McCarthy, Rajiv Kumar</a:t>
            </a:r>
          </a:p>
        </p:txBody>
      </p:sp>
      <p:sp>
        <p:nvSpPr>
          <p:cNvPr id="23578" name="Oval 2"/>
          <p:cNvSpPr>
            <a:spLocks noChangeArrowheads="1"/>
          </p:cNvSpPr>
          <p:nvPr/>
        </p:nvSpPr>
        <p:spPr bwMode="auto">
          <a:xfrm>
            <a:off x="0" y="914400"/>
            <a:ext cx="1143000" cy="533400"/>
          </a:xfrm>
          <a:prstGeom prst="ellipse">
            <a:avLst/>
          </a:prstGeom>
          <a:noFill/>
          <a:ln w="38100" algn="ctr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o-RO" dirty="0">
              <a:solidFill>
                <a:srgbClr val="FFFF00"/>
              </a:solidFill>
            </a:endParaRPr>
          </a:p>
        </p:txBody>
      </p:sp>
      <p:sp>
        <p:nvSpPr>
          <p:cNvPr id="23579" name="Oval 3"/>
          <p:cNvSpPr>
            <a:spLocks noChangeArrowheads="1"/>
          </p:cNvSpPr>
          <p:nvPr/>
        </p:nvSpPr>
        <p:spPr bwMode="auto">
          <a:xfrm>
            <a:off x="76200" y="3048000"/>
            <a:ext cx="1143000" cy="5334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o-RO"/>
          </a:p>
        </p:txBody>
      </p:sp>
      <p:sp>
        <p:nvSpPr>
          <p:cNvPr id="23580" name="Oval 4"/>
          <p:cNvSpPr>
            <a:spLocks noChangeArrowheads="1"/>
          </p:cNvSpPr>
          <p:nvPr/>
        </p:nvSpPr>
        <p:spPr bwMode="auto">
          <a:xfrm>
            <a:off x="76200" y="4648200"/>
            <a:ext cx="1143000" cy="5334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o-RO"/>
          </a:p>
        </p:txBody>
      </p:sp>
      <p:sp>
        <p:nvSpPr>
          <p:cNvPr id="23581" name="Oval 5"/>
          <p:cNvSpPr>
            <a:spLocks noChangeArrowheads="1"/>
          </p:cNvSpPr>
          <p:nvPr/>
        </p:nvSpPr>
        <p:spPr bwMode="auto">
          <a:xfrm>
            <a:off x="76200" y="6096000"/>
            <a:ext cx="1143000" cy="3810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o-RO"/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5" cstate="email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0150" y="152400"/>
            <a:ext cx="1517650" cy="15684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4721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9"/>
          <p:cNvSpPr>
            <a:spLocks noChangeArrowheads="1"/>
          </p:cNvSpPr>
          <p:nvPr/>
        </p:nvSpPr>
        <p:spPr bwMode="auto">
          <a:xfrm>
            <a:off x="0" y="5791200"/>
            <a:ext cx="7620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1600" b="1" i="1">
                <a:latin typeface="Times New Roman" pitchFamily="18" charset="0"/>
                <a:cs typeface="Times New Roman" pitchFamily="18" charset="0"/>
              </a:rPr>
              <a:t>Surface macro-morphologies of </a:t>
            </a:r>
            <a:r>
              <a:rPr lang="ro-RO" sz="1600" b="1" i="1">
                <a:latin typeface="Times New Roman" pitchFamily="18" charset="0"/>
                <a:cs typeface="Times New Roman" pitchFamily="18" charset="0"/>
              </a:rPr>
              <a:t>MgCa0</a:t>
            </a:r>
            <a:r>
              <a:rPr lang="en-US" sz="1600" b="1" i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o-RO" sz="1600" b="1" i="1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en-US" sz="1600" b="1" i="1">
                <a:latin typeface="Times New Roman" pitchFamily="18" charset="0"/>
                <a:cs typeface="Times New Roman" pitchFamily="18" charset="0"/>
              </a:rPr>
              <a:t>after</a:t>
            </a:r>
            <a:r>
              <a:rPr lang="ro-RO" sz="1600" b="1" i="1">
                <a:latin typeface="Times New Roman" pitchFamily="18" charset="0"/>
                <a:cs typeface="Times New Roman" pitchFamily="18" charset="0"/>
              </a:rPr>
              <a:t> 7 </a:t>
            </a:r>
            <a:r>
              <a:rPr lang="en-US" sz="1600" b="1" i="1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o-RO" sz="1600" b="1" i="1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en-US" sz="1600" b="1" i="1">
                <a:latin typeface="Times New Roman" pitchFamily="18" charset="0"/>
                <a:cs typeface="Times New Roman" pitchFamily="18" charset="0"/>
              </a:rPr>
              <a:t>and 30 days </a:t>
            </a:r>
            <a:r>
              <a:rPr lang="ro-RO" sz="1600" b="1" i="1">
                <a:latin typeface="Times New Roman" pitchFamily="18" charset="0"/>
                <a:cs typeface="Times New Roman" pitchFamily="18" charset="0"/>
              </a:rPr>
              <a:t> in</a:t>
            </a:r>
            <a:r>
              <a:rPr lang="en-US" sz="1600" b="1" i="1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789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o-RO"/>
          </a:p>
        </p:txBody>
      </p:sp>
      <p:sp>
        <p:nvSpPr>
          <p:cNvPr id="37893" name="TextBox 13"/>
          <p:cNvSpPr txBox="1">
            <a:spLocks noChangeArrowheads="1"/>
          </p:cNvSpPr>
          <p:nvPr/>
        </p:nvSpPr>
        <p:spPr bwMode="auto">
          <a:xfrm>
            <a:off x="1066800" y="1371600"/>
            <a:ext cx="9826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b="1">
                <a:solidFill>
                  <a:srgbClr val="FFFF00"/>
                </a:solidFill>
              </a:rPr>
              <a:t>7 days</a:t>
            </a:r>
          </a:p>
        </p:txBody>
      </p:sp>
      <p:sp>
        <p:nvSpPr>
          <p:cNvPr id="37894" name="TextBox 14"/>
          <p:cNvSpPr txBox="1">
            <a:spLocks noChangeArrowheads="1"/>
          </p:cNvSpPr>
          <p:nvPr/>
        </p:nvSpPr>
        <p:spPr bwMode="auto">
          <a:xfrm>
            <a:off x="4191000" y="1371600"/>
            <a:ext cx="11255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b="1">
                <a:solidFill>
                  <a:srgbClr val="00B0F0"/>
                </a:solidFill>
              </a:rPr>
              <a:t>14 days</a:t>
            </a:r>
          </a:p>
        </p:txBody>
      </p:sp>
      <p:sp>
        <p:nvSpPr>
          <p:cNvPr id="37895" name="TextBox 15"/>
          <p:cNvSpPr txBox="1">
            <a:spLocks noChangeArrowheads="1"/>
          </p:cNvSpPr>
          <p:nvPr/>
        </p:nvSpPr>
        <p:spPr bwMode="auto">
          <a:xfrm>
            <a:off x="7010400" y="1371600"/>
            <a:ext cx="11255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b="1">
                <a:solidFill>
                  <a:srgbClr val="4DED55"/>
                </a:solidFill>
              </a:rPr>
              <a:t>30 days</a:t>
            </a:r>
          </a:p>
        </p:txBody>
      </p:sp>
      <p:grpSp>
        <p:nvGrpSpPr>
          <p:cNvPr id="37896" name="Group 10"/>
          <p:cNvGrpSpPr>
            <a:grpSpLocks/>
          </p:cNvGrpSpPr>
          <p:nvPr/>
        </p:nvGrpSpPr>
        <p:grpSpPr bwMode="auto">
          <a:xfrm>
            <a:off x="228600" y="1905000"/>
            <a:ext cx="8867775" cy="3581400"/>
            <a:chOff x="190500" y="1905000"/>
            <a:chExt cx="8867775" cy="3581400"/>
          </a:xfrm>
        </p:grpSpPr>
        <p:pic>
          <p:nvPicPr>
            <p:cNvPr id="37901" name="Picture 44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7622"/>
            <a:stretch>
              <a:fillRect/>
            </a:stretch>
          </p:blipFill>
          <p:spPr bwMode="auto">
            <a:xfrm>
              <a:off x="5791200" y="1911350"/>
              <a:ext cx="3267075" cy="3575050"/>
            </a:xfrm>
            <a:prstGeom prst="rect">
              <a:avLst/>
            </a:prstGeom>
            <a:noFill/>
            <a:ln w="57150">
              <a:solidFill>
                <a:srgbClr val="4DED55"/>
              </a:solidFill>
              <a:miter lim="800000"/>
              <a:headEnd/>
              <a:tailEnd/>
            </a:ln>
          </p:spPr>
        </p:pic>
        <p:pic>
          <p:nvPicPr>
            <p:cNvPr id="37902" name="Picture 4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230" b="6471"/>
            <a:stretch>
              <a:fillRect/>
            </a:stretch>
          </p:blipFill>
          <p:spPr bwMode="auto">
            <a:xfrm>
              <a:off x="190500" y="1914525"/>
              <a:ext cx="2933700" cy="3571875"/>
            </a:xfrm>
            <a:prstGeom prst="rect">
              <a:avLst/>
            </a:prstGeom>
            <a:noFill/>
            <a:ln w="57150">
              <a:solidFill>
                <a:srgbClr val="FFFF00"/>
              </a:solidFill>
              <a:miter lim="800000"/>
              <a:headEnd/>
              <a:tailEnd/>
            </a:ln>
          </p:spPr>
        </p:pic>
        <p:pic>
          <p:nvPicPr>
            <p:cNvPr id="37903" name="Picture 4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9013" r="3099" b="7359"/>
            <a:stretch>
              <a:fillRect/>
            </a:stretch>
          </p:blipFill>
          <p:spPr bwMode="auto">
            <a:xfrm>
              <a:off x="3124200" y="1905000"/>
              <a:ext cx="2971800" cy="3571875"/>
            </a:xfrm>
            <a:prstGeom prst="rect">
              <a:avLst/>
            </a:prstGeom>
            <a:noFill/>
            <a:ln w="57150">
              <a:solidFill>
                <a:srgbClr val="00B0F0"/>
              </a:solidFill>
              <a:miter lim="800000"/>
              <a:headEnd/>
              <a:tailEnd/>
            </a:ln>
          </p:spPr>
        </p:pic>
      </p:grpSp>
      <p:sp>
        <p:nvSpPr>
          <p:cNvPr id="13" name="TextBox 12"/>
          <p:cNvSpPr txBox="1"/>
          <p:nvPr/>
        </p:nvSpPr>
        <p:spPr>
          <a:xfrm>
            <a:off x="76200" y="2343150"/>
            <a:ext cx="369888" cy="400050"/>
          </a:xfrm>
          <a:prstGeom prst="rect">
            <a:avLst/>
          </a:prstGeom>
          <a:solidFill>
            <a:schemeClr val="tx1">
              <a:lumMod val="65000"/>
            </a:schemeClr>
          </a:solidFill>
          <a:ln>
            <a:solidFill>
              <a:srgbClr val="00040C"/>
            </a:solidFill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2000" b="1" dirty="0">
                <a:solidFill>
                  <a:srgbClr val="00040C"/>
                </a:solidFill>
                <a:cs typeface="+mn-cs"/>
              </a:rPr>
              <a:t>A</a:t>
            </a:r>
            <a:endParaRPr lang="ro-RO" sz="2000" b="1" dirty="0">
              <a:solidFill>
                <a:srgbClr val="00040C"/>
              </a:solidFill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7313" y="3505200"/>
            <a:ext cx="369887" cy="400050"/>
          </a:xfrm>
          <a:prstGeom prst="rect">
            <a:avLst/>
          </a:prstGeom>
          <a:solidFill>
            <a:schemeClr val="tx1">
              <a:lumMod val="65000"/>
            </a:schemeClr>
          </a:solidFill>
          <a:ln>
            <a:solidFill>
              <a:srgbClr val="00040C"/>
            </a:solidFill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2000" b="1" dirty="0">
                <a:solidFill>
                  <a:srgbClr val="00040C"/>
                </a:solidFill>
                <a:cs typeface="+mn-cs"/>
              </a:rPr>
              <a:t>B</a:t>
            </a:r>
            <a:endParaRPr lang="ro-RO" sz="2000" b="1" dirty="0">
              <a:solidFill>
                <a:srgbClr val="00040C"/>
              </a:solidFill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313" y="4724400"/>
            <a:ext cx="369887" cy="400050"/>
          </a:xfrm>
          <a:prstGeom prst="rect">
            <a:avLst/>
          </a:prstGeom>
          <a:solidFill>
            <a:schemeClr val="tx1">
              <a:lumMod val="65000"/>
            </a:schemeClr>
          </a:solidFill>
          <a:ln>
            <a:solidFill>
              <a:srgbClr val="00040C"/>
            </a:solidFill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2000" b="1" dirty="0">
                <a:solidFill>
                  <a:srgbClr val="00040C"/>
                </a:solidFill>
                <a:cs typeface="+mn-cs"/>
              </a:rPr>
              <a:t>C</a:t>
            </a:r>
            <a:endParaRPr lang="ro-RO" sz="2000" b="1" dirty="0">
              <a:solidFill>
                <a:srgbClr val="00040C"/>
              </a:solidFill>
              <a:cs typeface="+mn-cs"/>
            </a:endParaRPr>
          </a:p>
        </p:txBody>
      </p:sp>
      <p:sp>
        <p:nvSpPr>
          <p:cNvPr id="37900" name="TextBox 15"/>
          <p:cNvSpPr txBox="1">
            <a:spLocks noChangeArrowheads="1"/>
          </p:cNvSpPr>
          <p:nvPr/>
        </p:nvSpPr>
        <p:spPr bwMode="auto">
          <a:xfrm>
            <a:off x="6756400" y="5657850"/>
            <a:ext cx="2387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o-RO" b="1" i="1">
                <a:latin typeface="Times New Roman" pitchFamily="18" charset="0"/>
                <a:cs typeface="Times New Roman" pitchFamily="18" charset="0"/>
              </a:rPr>
              <a:t> PBS (A)</a:t>
            </a:r>
            <a:endParaRPr lang="en-US" b="1" i="1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o-RO" b="1" i="1">
                <a:latin typeface="Times New Roman" pitchFamily="18" charset="0"/>
                <a:cs typeface="Times New Roman" pitchFamily="18" charset="0"/>
              </a:rPr>
              <a:t> HBSS (B) </a:t>
            </a:r>
            <a:endParaRPr lang="en-US" b="1" i="1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o-RO" b="1" i="1">
                <a:latin typeface="Times New Roman" pitchFamily="18" charset="0"/>
                <a:cs typeface="Times New Roman" pitchFamily="18" charset="0"/>
              </a:rPr>
              <a:t> DMEM +10%FBS (C)</a:t>
            </a:r>
            <a:endParaRPr lang="en-US" b="1" i="1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o-RO"/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228600" y="457200"/>
            <a:ext cx="8458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b="1" dirty="0">
                <a:solidFill>
                  <a:srgbClr val="FFFF00"/>
                </a:solidFill>
              </a:rPr>
              <a:t>Immersion tests of experimental magnesium alloys</a:t>
            </a:r>
            <a:endParaRPr lang="ro-RO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77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371600"/>
            <a:ext cx="7848600" cy="4114800"/>
          </a:xfrm>
          <a:solidFill>
            <a:schemeClr val="tx1"/>
          </a:solidFill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New metallic biomaterials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Surface </a:t>
            </a:r>
            <a:r>
              <a:rPr lang="en-US" sz="2800" dirty="0">
                <a:solidFill>
                  <a:schemeClr val="bg1">
                    <a:lumMod val="60000"/>
                    <a:lumOff val="40000"/>
                  </a:schemeClr>
                </a:solidFill>
              </a:rPr>
              <a:t>modifications of the metallic </a:t>
            </a:r>
            <a:r>
              <a:rPr lang="en-US" sz="2800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biomaterials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sz="2800" dirty="0">
              <a:solidFill>
                <a:schemeClr val="bg1">
                  <a:lumMod val="60000"/>
                  <a:lumOff val="40000"/>
                </a:schemeClr>
              </a:solidFill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FF0000"/>
                </a:solidFill>
              </a:rPr>
              <a:t>New processing technologies for metals 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en-US" sz="2800" dirty="0" smtClean="0">
              <a:solidFill>
                <a:srgbClr val="FF0000"/>
              </a:solidFill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800" b="1" dirty="0" smtClean="0">
                <a:solidFill>
                  <a:srgbClr val="080808"/>
                </a:solidFill>
              </a:rPr>
              <a:t>Scaffolds vs. implants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en-US" sz="2800" b="1" dirty="0" smtClean="0">
                <a:solidFill>
                  <a:srgbClr val="080808"/>
                </a:solidFill>
              </a:rPr>
              <a:t>Interactions cells / drugs / biomaterials</a:t>
            </a:r>
            <a:endParaRPr lang="en-US" sz="2800" b="1" dirty="0">
              <a:solidFill>
                <a:srgbClr val="080808"/>
              </a:solidFill>
            </a:endParaRPr>
          </a:p>
        </p:txBody>
      </p:sp>
      <p:sp>
        <p:nvSpPr>
          <p:cNvPr id="7" name="Rectangle 2"/>
          <p:cNvSpPr txBox="1">
            <a:spLocks noRot="1" noChangeArrowheads="1"/>
          </p:cNvSpPr>
          <p:nvPr/>
        </p:nvSpPr>
        <p:spPr bwMode="auto">
          <a:xfrm>
            <a:off x="1066800" y="-17368"/>
            <a:ext cx="80772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>
              <a:defRPr/>
            </a:pPr>
            <a:r>
              <a:rPr lang="en-US" sz="4400" kern="0" dirty="0" smtClean="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Conclusions</a:t>
            </a:r>
            <a:endParaRPr lang="en-US" sz="4400" kern="0" dirty="0">
              <a:solidFill>
                <a:srgbClr val="99FF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-25834" y="0"/>
            <a:ext cx="1321234" cy="6858000"/>
            <a:chOff x="-25834" y="0"/>
            <a:chExt cx="1321234" cy="6858000"/>
          </a:xfrm>
        </p:grpSpPr>
        <p:sp>
          <p:nvSpPr>
            <p:cNvPr id="3" name="Rectangle 2"/>
            <p:cNvSpPr/>
            <p:nvPr/>
          </p:nvSpPr>
          <p:spPr bwMode="auto">
            <a:xfrm>
              <a:off x="-1" y="0"/>
              <a:ext cx="1260695" cy="6858000"/>
            </a:xfrm>
            <a:prstGeom prst="rect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-25834" y="152400"/>
              <a:ext cx="1321234" cy="6370320"/>
              <a:chOff x="-6036" y="152400"/>
              <a:chExt cx="1321234" cy="6370320"/>
            </a:xfrm>
            <a:solidFill>
              <a:schemeClr val="tx1"/>
            </a:solidFill>
          </p:grpSpPr>
          <p:pic>
            <p:nvPicPr>
              <p:cNvPr id="19462" name="Picture 19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5334000"/>
                <a:ext cx="1219199" cy="1188720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8" name="Picture 4" descr="C:\Users\Marian\Desktop\TEZA LUCRU\prez\pfm.jp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01" y="2529840"/>
                <a:ext cx="1209094" cy="1188720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9" name="Picture 3" descr="K:\AFM\Cosmin\Alexandra\dentina_50_2.bmp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478" y="152400"/>
                <a:ext cx="1188720" cy="1188720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10" name="Picture 9" descr="1_zona 1 ext _9"/>
              <p:cNvPicPr/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46" y="1341120"/>
                <a:ext cx="1260047" cy="1188720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11" name="Picture 2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036" y="3962400"/>
                <a:ext cx="1219200" cy="1188720"/>
              </a:xfrm>
              <a:prstGeom prst="ellipse">
                <a:avLst/>
              </a:prstGeom>
              <a:grpFill/>
              <a:ln>
                <a:noFill/>
              </a:ln>
              <a:effectLst>
                <a:softEdge rad="112500"/>
              </a:effectLst>
            </p:spPr>
          </p:pic>
        </p:grpSp>
      </p:grpSp>
    </p:spTree>
    <p:extLst>
      <p:ext uri="{BB962C8B-B14F-4D97-AF65-F5344CB8AC3E}">
        <p14:creationId xmlns:p14="http://schemas.microsoft.com/office/powerpoint/2010/main" val="40746335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itle 13"/>
          <p:cNvSpPr>
            <a:spLocks noGrp="1"/>
          </p:cNvSpPr>
          <p:nvPr>
            <p:ph type="title"/>
          </p:nvPr>
        </p:nvSpPr>
        <p:spPr>
          <a:xfrm>
            <a:off x="1865325" y="253680"/>
            <a:ext cx="7772400" cy="45719"/>
          </a:xfrm>
        </p:spPr>
        <p:txBody>
          <a:bodyPr/>
          <a:lstStyle/>
          <a:p>
            <a:r>
              <a:rPr lang="ro-RO" sz="4000" b="1" dirty="0" smtClean="0">
                <a:latin typeface="Algerian" pitchFamily="82" charset="0"/>
              </a:rPr>
              <a:t>Acknowledgement</a:t>
            </a:r>
          </a:p>
        </p:txBody>
      </p:sp>
      <p:pic>
        <p:nvPicPr>
          <p:cNvPr id="8" name="Picture 1" descr="C:\Users\Alina Borcos\AppData\Local\Microsoft\Windows\Temporary Internet Files\Low\Content.IE5\5VI177GB\Antet%20aprilie%202010[1]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0384" y="2455846"/>
            <a:ext cx="3363616" cy="709876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grpSp>
        <p:nvGrpSpPr>
          <p:cNvPr id="11" name="Group 13"/>
          <p:cNvGrpSpPr/>
          <p:nvPr/>
        </p:nvGrpSpPr>
        <p:grpSpPr>
          <a:xfrm>
            <a:off x="5763957" y="5562600"/>
            <a:ext cx="3225131" cy="1185106"/>
            <a:chOff x="-33997" y="1905000"/>
            <a:chExt cx="6129998" cy="2057400"/>
          </a:xfrm>
          <a:solidFill>
            <a:schemeClr val="tx1"/>
          </a:solidFill>
        </p:grpSpPr>
        <p:pic>
          <p:nvPicPr>
            <p:cNvPr id="12" name="Picture 4" descr="NAMABIO - Cost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05000"/>
              <a:ext cx="3952875" cy="495301"/>
            </a:xfrm>
            <a:prstGeom prst="rect">
              <a:avLst/>
            </a:prstGeom>
            <a:grpFill/>
          </p:spPr>
        </p:pic>
        <p:pic>
          <p:nvPicPr>
            <p:cNvPr id="13" name="Picture 7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3997" y="2506525"/>
              <a:ext cx="6129998" cy="1455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" name="Group 1"/>
          <p:cNvGrpSpPr/>
          <p:nvPr/>
        </p:nvGrpSpPr>
        <p:grpSpPr>
          <a:xfrm>
            <a:off x="6137706" y="1219200"/>
            <a:ext cx="2898660" cy="763010"/>
            <a:chOff x="6137706" y="1219200"/>
            <a:chExt cx="2898660" cy="763010"/>
          </a:xfrm>
        </p:grpSpPr>
        <p:pic>
          <p:nvPicPr>
            <p:cNvPr id="3" name="Picture 2" descr="Image result for NMP-REG project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7706" y="1228148"/>
              <a:ext cx="1509188" cy="754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20000" y="1219200"/>
              <a:ext cx="1416366" cy="763010"/>
            </a:xfrm>
            <a:prstGeom prst="rect">
              <a:avLst/>
            </a:prstGeom>
            <a:solidFill>
              <a:schemeClr val="tx1"/>
            </a:solidFill>
          </p:spPr>
        </p:pic>
      </p:grpSp>
      <p:pic>
        <p:nvPicPr>
          <p:cNvPr id="10246" name="Picture 6" descr="Image result for Biomagi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3789" y="602279"/>
            <a:ext cx="3293103" cy="575938"/>
          </a:xfrm>
          <a:prstGeom prst="rect">
            <a:avLst/>
          </a:prstGeom>
          <a:solidFill>
            <a:schemeClr val="tx1"/>
          </a:solidFill>
        </p:spPr>
      </p:pic>
      <p:grpSp>
        <p:nvGrpSpPr>
          <p:cNvPr id="18" name="Group 10"/>
          <p:cNvGrpSpPr/>
          <p:nvPr/>
        </p:nvGrpSpPr>
        <p:grpSpPr>
          <a:xfrm>
            <a:off x="1297224" y="533400"/>
            <a:ext cx="2131776" cy="1053712"/>
            <a:chOff x="2895600" y="792162"/>
            <a:chExt cx="2713037" cy="1341438"/>
          </a:xfrm>
          <a:solidFill>
            <a:schemeClr val="tx1"/>
          </a:solidFill>
        </p:grpSpPr>
        <p:pic>
          <p:nvPicPr>
            <p:cNvPr id="19" name="Picture 3" descr="C:\Users\FM\Desktop\Sigla SIM (1).png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3400" y="831199"/>
              <a:ext cx="1265237" cy="130240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2" descr="C:\Users\FM\Desktop\Sigla_UPB_color.jpg"/>
            <p:cNvPicPr>
              <a:picLocks noChangeAspect="1" noChangeArrowheads="1"/>
            </p:cNvPicPr>
            <p:nvPr/>
          </p:nvPicPr>
          <p:blipFill>
            <a:blip r:embed="rId10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5600" y="792162"/>
              <a:ext cx="1341438" cy="13414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0384" y="3217898"/>
            <a:ext cx="3382985" cy="2283515"/>
          </a:xfrm>
          <a:prstGeom prst="rect">
            <a:avLst/>
          </a:prstGeom>
        </p:spPr>
      </p:pic>
      <p:pic>
        <p:nvPicPr>
          <p:cNvPr id="12290" name="Picture 2" descr="Dead Sea Magnesium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1886" y="2048168"/>
            <a:ext cx="3362114" cy="34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352642" y="1701944"/>
            <a:ext cx="4219358" cy="921256"/>
            <a:chOff x="352642" y="1701944"/>
            <a:chExt cx="4219358" cy="92125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2642" y="1716136"/>
              <a:ext cx="944581" cy="879115"/>
            </a:xfrm>
            <a:prstGeom prst="rect">
              <a:avLst/>
            </a:prstGeom>
          </p:spPr>
        </p:pic>
        <p:pic>
          <p:nvPicPr>
            <p:cNvPr id="25" name="Picture 9" descr=" International Society for Ceramics in Medicine"/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3235" y="1701944"/>
              <a:ext cx="1758765" cy="921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2" name="Picture 4" descr="Imagine similară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8517" y="1701944"/>
              <a:ext cx="1429291" cy="8933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6" name="Picture 25" descr="Image may contain: one or more people and people standing"/>
          <p:cNvPicPr/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54" y="3032356"/>
            <a:ext cx="5612162" cy="37153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8519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5730</TotalTime>
  <Words>313</Words>
  <Application>Microsoft Macintosh PowerPoint</Application>
  <PresentationFormat>On-screen Show (4:3)</PresentationFormat>
  <Paragraphs>71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Algerian</vt:lpstr>
      <vt:lpstr>Calibri</vt:lpstr>
      <vt:lpstr>Monotype Corsiva</vt:lpstr>
      <vt:lpstr>Symbol</vt:lpstr>
      <vt:lpstr>Times New Roman</vt:lpstr>
      <vt:lpstr>Wingdings</vt:lpstr>
      <vt:lpstr>Arial</vt:lpstr>
      <vt:lpstr>Mountain Top</vt:lpstr>
      <vt:lpstr>PowerPoint Presentation</vt:lpstr>
      <vt:lpstr>PowerPoint Presentation</vt:lpstr>
      <vt:lpstr>Implants-tissue interfaces</vt:lpstr>
      <vt:lpstr>LAFIN Laboratory    Some Experimental Results</vt:lpstr>
      <vt:lpstr>New metallic biomaterials</vt:lpstr>
      <vt:lpstr>MAGnesium alloys </vt:lpstr>
      <vt:lpstr>PowerPoint Presentation</vt:lpstr>
      <vt:lpstr>PowerPoint Presentation</vt:lpstr>
      <vt:lpstr>Acknowledgement</vt:lpstr>
    </vt:vector>
  </TitlesOfParts>
  <Company>Dell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Microscopy in Biomaterials Research and Engineering</dc:title>
  <dc:creator>Iulian</dc:creator>
  <cp:lastModifiedBy>Marina Ioannou</cp:lastModifiedBy>
  <cp:revision>284</cp:revision>
  <dcterms:created xsi:type="dcterms:W3CDTF">2007-11-05T15:07:21Z</dcterms:created>
  <dcterms:modified xsi:type="dcterms:W3CDTF">2017-11-07T23:11:33Z</dcterms:modified>
</cp:coreProperties>
</file>