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1" r:id="rId3"/>
    <p:sldId id="264" r:id="rId4"/>
    <p:sldId id="256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0" autoAdjust="0"/>
    <p:restoredTop sz="94660"/>
  </p:normalViewPr>
  <p:slideViewPr>
    <p:cSldViewPr>
      <p:cViewPr varScale="1">
        <p:scale>
          <a:sx n="84" d="100"/>
          <a:sy n="84" d="100"/>
        </p:scale>
        <p:origin x="-12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86A9C-D40D-4A0E-A12C-95B1B522E1F3}" type="datetimeFigureOut">
              <a:rPr lang="en-US" smtClean="0"/>
              <a:t>09/10/17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07971-A385-4A41-98F4-BC950FD164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71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50" b="43688"/>
          <a:stretch/>
        </p:blipFill>
        <p:spPr>
          <a:xfrm>
            <a:off x="1" y="19412"/>
            <a:ext cx="2092588" cy="513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5" b="26947"/>
          <a:stretch/>
        </p:blipFill>
        <p:spPr>
          <a:xfrm>
            <a:off x="7995039" y="19413"/>
            <a:ext cx="1057984" cy="56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09/10/17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50" b="43688"/>
          <a:stretch/>
        </p:blipFill>
        <p:spPr>
          <a:xfrm>
            <a:off x="1" y="19412"/>
            <a:ext cx="2092588" cy="5139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5" b="26947"/>
          <a:stretch/>
        </p:blipFill>
        <p:spPr>
          <a:xfrm>
            <a:off x="7995039" y="19413"/>
            <a:ext cx="1057984" cy="5653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tiff"/><Relationship Id="rId12" Type="http://schemas.openxmlformats.org/officeDocument/2006/relationships/image" Target="../media/image11.tiff"/><Relationship Id="rId13" Type="http://schemas.openxmlformats.org/officeDocument/2006/relationships/image" Target="../media/image12.tiff"/><Relationship Id="rId14" Type="http://schemas.openxmlformats.org/officeDocument/2006/relationships/image" Target="../media/image13.tiff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baercan@metu.edu.tr" TargetMode="External"/><Relationship Id="rId3" Type="http://schemas.openxmlformats.org/officeDocument/2006/relationships/hyperlink" Target="https://sites.google.com/view/ercanbiomaterials/home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tiff"/><Relationship Id="rId8" Type="http://schemas.openxmlformats.org/officeDocument/2006/relationships/image" Target="../media/image7.tiff"/><Relationship Id="rId9" Type="http://schemas.openxmlformats.org/officeDocument/2006/relationships/image" Target="../media/image8.tiff"/><Relationship Id="rId10" Type="http://schemas.openxmlformats.org/officeDocument/2006/relationships/image" Target="../media/image9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pn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8" Type="http://schemas.openxmlformats.org/officeDocument/2006/relationships/image" Target="../media/image20.tiff"/><Relationship Id="rId9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pn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4" Type="http://schemas.openxmlformats.org/officeDocument/2006/relationships/image" Target="../media/image28.emf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tiff"/><Relationship Id="rId7" Type="http://schemas.openxmlformats.org/officeDocument/2006/relationships/image" Target="../media/image37.tiff"/><Relationship Id="rId8" Type="http://schemas.openxmlformats.org/officeDocument/2006/relationships/image" Target="../media/image38.tiff"/><Relationship Id="rId9" Type="http://schemas.openxmlformats.org/officeDocument/2006/relationships/image" Target="../media/image39.tiff"/><Relationship Id="rId10" Type="http://schemas.openxmlformats.org/officeDocument/2006/relationships/image" Target="../media/image40.tiff"/><Relationship Id="rId11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1735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err="1" smtClean="0"/>
              <a:t>Assist</a:t>
            </a:r>
            <a:r>
              <a:rPr lang="tr-TR" sz="2400" b="1" dirty="0" smtClean="0"/>
              <a:t>. Prof. </a:t>
            </a:r>
            <a:r>
              <a:rPr lang="en-US" sz="2400" b="1" dirty="0" err="1" smtClean="0"/>
              <a:t>Batur</a:t>
            </a:r>
            <a:r>
              <a:rPr lang="en-US" sz="2400" b="1" dirty="0" smtClean="0"/>
              <a:t> Ercan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1676400"/>
            <a:ext cx="5257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/>
              <a:t>Postdoc</a:t>
            </a:r>
            <a:r>
              <a:rPr lang="tr-TR" sz="1300" b="1" dirty="0" smtClean="0"/>
              <a:t>: </a:t>
            </a:r>
            <a:r>
              <a:rPr lang="tr-TR" sz="1300" dirty="0" smtClean="0"/>
              <a:t>Harvard </a:t>
            </a:r>
            <a:r>
              <a:rPr lang="tr-TR" sz="1300" dirty="0" err="1" smtClean="0"/>
              <a:t>Medical</a:t>
            </a:r>
            <a:r>
              <a:rPr lang="tr-TR" sz="1300" dirty="0" smtClean="0"/>
              <a:t> School (PI: Prof. Mehmet Toner) </a:t>
            </a:r>
            <a:endParaRPr lang="tr-TR" sz="1300" dirty="0"/>
          </a:p>
          <a:p>
            <a:r>
              <a:rPr lang="en-US" sz="1300" b="1" dirty="0" smtClean="0"/>
              <a:t>Ph.D.: </a:t>
            </a:r>
            <a:r>
              <a:rPr lang="en-US" sz="1300" dirty="0" smtClean="0"/>
              <a:t>Brown University, </a:t>
            </a:r>
            <a:r>
              <a:rPr lang="tr-TR" sz="1300" dirty="0" smtClean="0"/>
              <a:t>RI, </a:t>
            </a:r>
            <a:r>
              <a:rPr lang="en-US" sz="1300" dirty="0" smtClean="0"/>
              <a:t>USA </a:t>
            </a:r>
            <a:r>
              <a:rPr lang="tr-TR" sz="1300" dirty="0" smtClean="0"/>
              <a:t> (PI: Prof. Thomas </a:t>
            </a:r>
            <a:r>
              <a:rPr lang="tr-TR" sz="1300" dirty="0" err="1" smtClean="0"/>
              <a:t>Webster</a:t>
            </a:r>
            <a:r>
              <a:rPr lang="tr-TR" sz="1300" dirty="0" smtClean="0"/>
              <a:t>)</a:t>
            </a:r>
          </a:p>
          <a:p>
            <a:r>
              <a:rPr lang="en-US" sz="1300" b="1" dirty="0" smtClean="0"/>
              <a:t>M.S.: </a:t>
            </a:r>
            <a:r>
              <a:rPr lang="en-US" sz="1300" dirty="0" smtClean="0"/>
              <a:t>Purdue </a:t>
            </a:r>
            <a:r>
              <a:rPr lang="en-US" sz="1300" dirty="0" smtClean="0">
                <a:solidFill>
                  <a:prstClr val="black"/>
                </a:solidFill>
              </a:rPr>
              <a:t>University, </a:t>
            </a:r>
            <a:r>
              <a:rPr lang="tr-TR" sz="1300" dirty="0" smtClean="0">
                <a:solidFill>
                  <a:prstClr val="black"/>
                </a:solidFill>
              </a:rPr>
              <a:t>IN, </a:t>
            </a:r>
            <a:r>
              <a:rPr lang="en-US" sz="1300" dirty="0" smtClean="0">
                <a:solidFill>
                  <a:prstClr val="black"/>
                </a:solidFill>
              </a:rPr>
              <a:t>USA</a:t>
            </a:r>
            <a:r>
              <a:rPr lang="tr-TR" sz="1300" dirty="0" smtClean="0">
                <a:solidFill>
                  <a:prstClr val="black"/>
                </a:solidFill>
              </a:rPr>
              <a:t>  (PI: Prof. </a:t>
            </a:r>
            <a:r>
              <a:rPr lang="tr-TR" sz="1300" dirty="0" err="1" smtClean="0">
                <a:solidFill>
                  <a:prstClr val="black"/>
                </a:solidFill>
              </a:rPr>
              <a:t>Rodney</a:t>
            </a:r>
            <a:r>
              <a:rPr lang="tr-TR" sz="1300" dirty="0" smtClean="0">
                <a:solidFill>
                  <a:prstClr val="black"/>
                </a:solidFill>
              </a:rPr>
              <a:t> </a:t>
            </a:r>
            <a:r>
              <a:rPr lang="tr-TR" sz="1300" dirty="0" err="1" smtClean="0">
                <a:solidFill>
                  <a:prstClr val="black"/>
                </a:solidFill>
              </a:rPr>
              <a:t>Trice</a:t>
            </a:r>
            <a:r>
              <a:rPr lang="tr-TR" sz="1300" dirty="0" smtClean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en-US" sz="1300" b="1" dirty="0" smtClean="0"/>
              <a:t>B.S.: </a:t>
            </a:r>
            <a:r>
              <a:rPr lang="en-US" sz="1300" dirty="0" smtClean="0"/>
              <a:t>Middle East Technical University</a:t>
            </a:r>
            <a:endParaRPr lang="en-US" sz="13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22019" y="2819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u="sng" dirty="0" smtClean="0"/>
              <a:t>Research Interest</a:t>
            </a:r>
            <a:r>
              <a:rPr lang="tr-TR" sz="1400" b="1" u="sng" dirty="0" smtClean="0"/>
              <a:t>s:</a:t>
            </a:r>
            <a:endParaRPr lang="en-US" sz="1400" dirty="0" smtClean="0"/>
          </a:p>
          <a:p>
            <a:pPr algn="just"/>
            <a:r>
              <a:rPr lang="en-US" sz="1400" dirty="0" smtClean="0"/>
              <a:t>The </a:t>
            </a:r>
            <a:r>
              <a:rPr lang="en-US" sz="1400" dirty="0"/>
              <a:t>primary focus of </a:t>
            </a:r>
            <a:r>
              <a:rPr lang="tr-TR" sz="1400" dirty="0" err="1" smtClean="0"/>
              <a:t>my</a:t>
            </a:r>
            <a:r>
              <a:rPr lang="tr-TR" sz="1400" dirty="0" smtClean="0"/>
              <a:t> </a:t>
            </a:r>
            <a:r>
              <a:rPr lang="tr-TR" sz="1400" dirty="0" err="1" smtClean="0"/>
              <a:t>research</a:t>
            </a:r>
            <a:r>
              <a:rPr lang="en-US" sz="1400" dirty="0" smtClean="0"/>
              <a:t> </a:t>
            </a:r>
            <a:r>
              <a:rPr lang="tr-TR" sz="1400" dirty="0" smtClean="0"/>
              <a:t>is </a:t>
            </a:r>
            <a:r>
              <a:rPr lang="en-US" sz="1400" dirty="0" smtClean="0"/>
              <a:t>altering the </a:t>
            </a:r>
            <a:r>
              <a:rPr lang="tr-TR" sz="1400" b="1" dirty="0" smtClean="0"/>
              <a:t>nanophase </a:t>
            </a:r>
            <a:r>
              <a:rPr lang="tr-TR" sz="1400" b="1" dirty="0" err="1" smtClean="0"/>
              <a:t>surface</a:t>
            </a:r>
            <a:r>
              <a:rPr lang="tr-TR" sz="1400" b="1" dirty="0" smtClean="0"/>
              <a:t> </a:t>
            </a:r>
            <a:r>
              <a:rPr lang="tr-TR" sz="1400" b="1" dirty="0" err="1" smtClean="0"/>
              <a:t>topography</a:t>
            </a:r>
            <a:r>
              <a:rPr lang="tr-TR" sz="1400" b="1" dirty="0" smtClean="0"/>
              <a:t> </a:t>
            </a:r>
            <a:r>
              <a:rPr lang="tr-TR" sz="1400" dirty="0" err="1" smtClean="0"/>
              <a:t>for</a:t>
            </a:r>
            <a:r>
              <a:rPr lang="tr-TR" sz="1400" dirty="0" smtClean="0"/>
              <a:t> </a:t>
            </a:r>
            <a:r>
              <a:rPr lang="tr-TR" sz="1400" dirty="0" err="1" smtClean="0"/>
              <a:t>controlled</a:t>
            </a:r>
            <a:r>
              <a:rPr lang="tr-TR" sz="1400" dirty="0" smtClean="0"/>
              <a:t> </a:t>
            </a:r>
            <a:r>
              <a:rPr lang="tr-TR" sz="1400" dirty="0" err="1" smtClean="0"/>
              <a:t>cellular</a:t>
            </a:r>
            <a:r>
              <a:rPr lang="tr-TR" sz="1400" dirty="0" smtClean="0"/>
              <a:t> </a:t>
            </a:r>
            <a:r>
              <a:rPr lang="tr-TR" sz="1400" dirty="0" err="1" smtClean="0"/>
              <a:t>respons</a:t>
            </a:r>
            <a:r>
              <a:rPr lang="tr-TR" sz="1400" dirty="0" smtClean="0"/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200" y="609600"/>
            <a:ext cx="50064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Department of Metallurgical and Materials Engineering</a:t>
            </a:r>
          </a:p>
          <a:p>
            <a:r>
              <a:rPr lang="en-US" sz="1400" dirty="0" smtClean="0"/>
              <a:t>D-202, Middle East Technical University</a:t>
            </a:r>
          </a:p>
          <a:p>
            <a:r>
              <a:rPr lang="en-US" sz="1400" dirty="0" smtClean="0"/>
              <a:t>Phone: +90</a:t>
            </a:r>
            <a:r>
              <a:rPr lang="tr-TR" sz="1400" dirty="0" smtClean="0"/>
              <a:t> (</a:t>
            </a:r>
            <a:r>
              <a:rPr lang="en-US" sz="1400" dirty="0" smtClean="0"/>
              <a:t>312</a:t>
            </a:r>
            <a:r>
              <a:rPr lang="tr-TR" sz="1400" dirty="0" smtClean="0"/>
              <a:t>) </a:t>
            </a:r>
            <a:r>
              <a:rPr lang="en-US" sz="1400" dirty="0" smtClean="0"/>
              <a:t>210</a:t>
            </a:r>
            <a:r>
              <a:rPr lang="tr-TR" sz="1400" dirty="0" smtClean="0"/>
              <a:t> </a:t>
            </a:r>
            <a:r>
              <a:rPr lang="en-US" sz="1400" dirty="0" smtClean="0"/>
              <a:t>2513, E-mail: </a:t>
            </a:r>
            <a:r>
              <a:rPr lang="en-US" sz="1400" dirty="0" smtClean="0">
                <a:hlinkClick r:id="rId2"/>
              </a:rPr>
              <a:t>baercan@metu.edu.tr</a:t>
            </a:r>
            <a:endParaRPr lang="tr-TR" sz="1400" dirty="0" smtClean="0"/>
          </a:p>
          <a:p>
            <a:r>
              <a:rPr lang="en-US" sz="1400" dirty="0" smtClean="0"/>
              <a:t>Web </a:t>
            </a:r>
            <a:r>
              <a:rPr lang="en-US" sz="1400" dirty="0"/>
              <a:t>Site: </a:t>
            </a:r>
            <a:r>
              <a:rPr lang="en-US" sz="1400" u="sng" dirty="0">
                <a:hlinkClick r:id="rId3"/>
              </a:rPr>
              <a:t>https://sites.google.com/view/ercanbiomaterials/</a:t>
            </a:r>
            <a:r>
              <a:rPr lang="en-US" sz="1400" u="sng" dirty="0" smtClean="0">
                <a:hlinkClick r:id="rId3"/>
              </a:rPr>
              <a:t>home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066800"/>
            <a:ext cx="1905000" cy="1219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65888"/>
            <a:ext cx="1461313" cy="13479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112" y="3665888"/>
            <a:ext cx="1432488" cy="1371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76200" y="50292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err="1" smtClean="0"/>
              <a:t>Zinc</a:t>
            </a:r>
            <a:r>
              <a:rPr lang="tr-TR" sz="2000" dirty="0" smtClean="0"/>
              <a:t> </a:t>
            </a:r>
            <a:r>
              <a:rPr lang="tr-TR" sz="2000" dirty="0" err="1" smtClean="0"/>
              <a:t>Oxide</a:t>
            </a:r>
            <a:endParaRPr lang="en-US" sz="2000" dirty="0"/>
          </a:p>
        </p:txBody>
      </p:sp>
      <p:pic>
        <p:nvPicPr>
          <p:cNvPr id="16" name="Picture 15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528" y="3665888"/>
            <a:ext cx="1388962" cy="1371600"/>
          </a:xfrm>
          <a:prstGeom prst="rect">
            <a:avLst/>
          </a:prstGeom>
        </p:spPr>
      </p:pic>
      <p:pic>
        <p:nvPicPr>
          <p:cNvPr id="17" name="Picture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020" y="3665888"/>
            <a:ext cx="1592664" cy="1371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743200" y="5029200"/>
            <a:ext cx="348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err="1" smtClean="0"/>
              <a:t>Tantalum</a:t>
            </a:r>
            <a:r>
              <a:rPr lang="tr-TR" sz="2000" dirty="0" smtClean="0"/>
              <a:t> </a:t>
            </a:r>
            <a:r>
              <a:rPr lang="tr-TR" sz="2000" dirty="0" err="1" smtClean="0"/>
              <a:t>Oxide</a:t>
            </a: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657600"/>
            <a:ext cx="1598422" cy="137988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665888"/>
            <a:ext cx="1588821" cy="13715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662133" y="5029200"/>
            <a:ext cx="348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err="1" smtClean="0"/>
              <a:t>Zirconium</a:t>
            </a:r>
            <a:r>
              <a:rPr lang="tr-TR" sz="2000" dirty="0" smtClean="0"/>
              <a:t> </a:t>
            </a:r>
            <a:r>
              <a:rPr lang="tr-TR" sz="2000" dirty="0" err="1" smtClean="0"/>
              <a:t>Oxide</a:t>
            </a:r>
            <a:endParaRPr lang="en-US" sz="2000" dirty="0"/>
          </a:p>
        </p:txBody>
      </p:sp>
      <p:pic>
        <p:nvPicPr>
          <p:cNvPr id="24" name="Picture 23" descr="Image15.TIF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6"/>
          <a:stretch/>
        </p:blipFill>
        <p:spPr>
          <a:xfrm>
            <a:off x="5517791" y="5568950"/>
            <a:ext cx="1700905" cy="1187451"/>
          </a:xfrm>
          <a:prstGeom prst="rect">
            <a:avLst/>
          </a:prstGeom>
        </p:spPr>
      </p:pic>
      <p:pic>
        <p:nvPicPr>
          <p:cNvPr id="25" name="Picture 24" descr="Image02.TIF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2"/>
          <a:stretch/>
        </p:blipFill>
        <p:spPr>
          <a:xfrm>
            <a:off x="37737" y="5579535"/>
            <a:ext cx="1752600" cy="1225296"/>
          </a:xfrm>
          <a:prstGeom prst="rect">
            <a:avLst/>
          </a:prstGeom>
        </p:spPr>
      </p:pic>
      <p:pic>
        <p:nvPicPr>
          <p:cNvPr id="26" name="Picture 25" descr="Image27.TIF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5"/>
          <a:stretch/>
        </p:blipFill>
        <p:spPr>
          <a:xfrm>
            <a:off x="1841138" y="5562601"/>
            <a:ext cx="1755819" cy="1225296"/>
          </a:xfrm>
          <a:prstGeom prst="rect">
            <a:avLst/>
          </a:prstGeom>
        </p:spPr>
      </p:pic>
      <p:pic>
        <p:nvPicPr>
          <p:cNvPr id="27" name="Picture 26" descr="Image42.TIF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1"/>
          <a:stretch/>
        </p:blipFill>
        <p:spPr>
          <a:xfrm>
            <a:off x="3629633" y="5562600"/>
            <a:ext cx="1784440" cy="1216152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>
            <a:off x="2950275" y="6688670"/>
            <a:ext cx="548214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163808" y="6680202"/>
            <a:ext cx="548214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87540" y="6671737"/>
            <a:ext cx="548214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590940" y="6646335"/>
            <a:ext cx="548214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934200" y="57912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Nanotubular </a:t>
            </a:r>
            <a:r>
              <a:rPr lang="tr-TR" sz="2000" dirty="0" err="1" smtClean="0"/>
              <a:t>Titanium</a:t>
            </a:r>
            <a:endParaRPr lang="en-US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0" y="32736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Research Interests </a:t>
            </a:r>
            <a:r>
              <a:rPr lang="en-US" b="1" dirty="0" smtClean="0"/>
              <a:t>–</a:t>
            </a:r>
            <a:r>
              <a:rPr lang="en-US" b="1" u="sng" dirty="0" smtClean="0"/>
              <a:t>Surfaces with Engineered </a:t>
            </a:r>
            <a:r>
              <a:rPr lang="en-US" b="1" u="sng" dirty="0" err="1" smtClean="0"/>
              <a:t>Nanofeatures</a:t>
            </a:r>
            <a:r>
              <a:rPr lang="en-US" b="1" u="sng" dirty="0" smtClean="0"/>
              <a:t> to Control Cellular </a:t>
            </a:r>
            <a:r>
              <a:rPr lang="en-US" b="1" u="sng" dirty="0" err="1" smtClean="0"/>
              <a:t>Funtions</a:t>
            </a:r>
            <a:r>
              <a:rPr lang="en-US" b="1" u="sng" dirty="0" smtClean="0"/>
              <a:t>:</a:t>
            </a:r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086600" y="23622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Ankara, 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38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" y="4527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Research Interests – Controlled Surface Feature Size</a:t>
            </a:r>
            <a:endParaRPr lang="en-US" sz="2400" b="1" dirty="0"/>
          </a:p>
        </p:txBody>
      </p:sp>
      <p:pic>
        <p:nvPicPr>
          <p:cNvPr id="9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956372"/>
            <a:ext cx="1524000" cy="1403449"/>
          </a:xfrm>
          <a:prstGeom prst="rect">
            <a:avLst/>
          </a:prstGeom>
        </p:spPr>
      </p:pic>
      <p:pic>
        <p:nvPicPr>
          <p:cNvPr id="11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962400"/>
            <a:ext cx="1600200" cy="1473622"/>
          </a:xfrm>
          <a:prstGeom prst="rect">
            <a:avLst/>
          </a:prstGeom>
        </p:spPr>
      </p:pic>
      <p:pic>
        <p:nvPicPr>
          <p:cNvPr id="12" name="Resi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962400"/>
            <a:ext cx="1572160" cy="1447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57150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Chitosan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 </a:t>
            </a:r>
            <a:r>
              <a:rPr lang="tr-TR" dirty="0" err="1" smtClean="0"/>
              <a:t>Chitosan</a:t>
            </a:r>
            <a:r>
              <a:rPr lang="tr-TR" dirty="0" smtClean="0"/>
              <a:t>/</a:t>
            </a:r>
            <a:r>
              <a:rPr lang="tr-TR" dirty="0" err="1" smtClean="0"/>
              <a:t>Algenite</a:t>
            </a:r>
            <a:r>
              <a:rPr lang="tr-TR" dirty="0" smtClean="0"/>
              <a:t> </a:t>
            </a:r>
            <a:r>
              <a:rPr lang="tr-TR" dirty="0" err="1" smtClean="0"/>
              <a:t>Surfaces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Nanofeatured </a:t>
            </a:r>
            <a:r>
              <a:rPr lang="tr-TR" dirty="0" err="1" smtClean="0"/>
              <a:t>Surface</a:t>
            </a:r>
            <a:r>
              <a:rPr lang="tr-TR" dirty="0" smtClean="0"/>
              <a:t> </a:t>
            </a:r>
            <a:r>
              <a:rPr lang="tr-TR" dirty="0" err="1" smtClean="0"/>
              <a:t>Topographies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9377" y="891837"/>
            <a:ext cx="3224623" cy="5105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57800" y="6059269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PLGA </a:t>
            </a:r>
            <a:r>
              <a:rPr lang="tr-TR" dirty="0" err="1" smtClean="0"/>
              <a:t>Membranes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Nanofeatured </a:t>
            </a:r>
            <a:r>
              <a:rPr lang="tr-TR" dirty="0" err="1" smtClean="0"/>
              <a:t>Surface</a:t>
            </a:r>
            <a:r>
              <a:rPr lang="tr-TR" dirty="0" smtClean="0"/>
              <a:t> </a:t>
            </a:r>
            <a:r>
              <a:rPr lang="tr-TR" dirty="0" err="1" smtClean="0"/>
              <a:t>Topographies</a:t>
            </a:r>
            <a:endParaRPr lang="en-US" dirty="0"/>
          </a:p>
        </p:txBody>
      </p:sp>
      <p:pic>
        <p:nvPicPr>
          <p:cNvPr id="16" name="4 İçerik Yer Tutucusu" descr="20161230_125015.jpg"/>
          <p:cNvPicPr>
            <a:picLocks noGrp="1" noChangeAspect="1"/>
          </p:cNvPicPr>
          <p:nvPr/>
        </p:nvPicPr>
        <p:blipFill rotWithShape="1">
          <a:blip r:embed="rId6" cstate="print"/>
          <a:srcRect l="104" t="10395" r="15481" b="16302"/>
          <a:stretch/>
        </p:blipFill>
        <p:spPr>
          <a:xfrm>
            <a:off x="990599" y="990600"/>
            <a:ext cx="1935093" cy="990600"/>
          </a:xfrm>
          <a:prstGeom prst="rect">
            <a:avLst/>
          </a:prstGeom>
        </p:spPr>
      </p:pic>
      <p:pic>
        <p:nvPicPr>
          <p:cNvPr id="17" name="Picture 16" descr="C:\Users\CASPER\Desktop\CHARACTERIZATION\SEM\Ziya Esen\Foam\anodized cross section\200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442" y="914400"/>
            <a:ext cx="1261958" cy="1219200"/>
          </a:xfrm>
          <a:prstGeom prst="rect">
            <a:avLst/>
          </a:prstGeom>
          <a:noFill/>
        </p:spPr>
      </p:pic>
      <p:pic>
        <p:nvPicPr>
          <p:cNvPr id="18" name="Picture 17" descr="C:\Users\CASPER\Desktop\CHARACTERIZATION\SEM\Ziya Esen\Foam\anodized cross section\1k.tif"/>
          <p:cNvPicPr>
            <a:picLocks noChangeAspect="1" noChangeArrowheads="1"/>
          </p:cNvPicPr>
          <p:nvPr/>
        </p:nvPicPr>
        <p:blipFill>
          <a:blip r:embed="rId8" cstate="print">
            <a:lum/>
          </a:blip>
          <a:srcRect/>
          <a:stretch>
            <a:fillRect/>
          </a:stretch>
        </p:blipFill>
        <p:spPr bwMode="auto">
          <a:xfrm>
            <a:off x="1143000" y="2057400"/>
            <a:ext cx="1524000" cy="1226970"/>
          </a:xfrm>
          <a:prstGeom prst="rect">
            <a:avLst/>
          </a:prstGeom>
          <a:noFill/>
        </p:spPr>
      </p:pic>
      <p:pic>
        <p:nvPicPr>
          <p:cNvPr id="19" name="Picture 18" descr="C:\Users\CASPER\Desktop\CHARACTERIZATION\SEM\Ziya Esen\Foam\anodized cross section\200k.t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0" y="2177491"/>
            <a:ext cx="1295400" cy="1251509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>
            <a:off x="-228600" y="3429000"/>
            <a:ext cx="6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Various</a:t>
            </a:r>
            <a:r>
              <a:rPr lang="tr-T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nanophase </a:t>
            </a:r>
            <a:r>
              <a:rPr lang="tr-TR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tr-T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r>
              <a:rPr lang="tr-T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tr-TR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porous</a:t>
            </a:r>
            <a:r>
              <a:rPr lang="tr-T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structures</a:t>
            </a:r>
            <a:endParaRPr lang="en-US" sz="1600" dirty="0"/>
          </a:p>
        </p:txBody>
      </p:sp>
      <p:sp>
        <p:nvSpPr>
          <p:cNvPr id="21" name="Oval 20"/>
          <p:cNvSpPr/>
          <p:nvPr/>
        </p:nvSpPr>
        <p:spPr>
          <a:xfrm>
            <a:off x="3505200" y="1066800"/>
            <a:ext cx="260647" cy="23511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981200" y="2438400"/>
            <a:ext cx="260647" cy="23511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828800" y="1219200"/>
            <a:ext cx="260647" cy="23511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74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6051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Research Interests – Protein Adsorption and Stem Cells</a:t>
            </a:r>
            <a:endParaRPr lang="en-US" sz="2400" b="1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1" y="1143000"/>
            <a:ext cx="5943600" cy="173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238" y="2895600"/>
            <a:ext cx="5668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Modelling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protein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adsorption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polymeric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scaffolds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941" y="1066800"/>
            <a:ext cx="2895600" cy="2153139"/>
          </a:xfrm>
          <a:prstGeom prst="rect">
            <a:avLst/>
          </a:prstGeom>
        </p:spPr>
      </p:pic>
      <p:pic>
        <p:nvPicPr>
          <p:cNvPr id="8" name="Picture 7" descr="Screen Shot 2016-01-07 at 23.59.21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57962" r="3379"/>
          <a:stretch/>
        </p:blipFill>
        <p:spPr>
          <a:xfrm>
            <a:off x="5257800" y="4089641"/>
            <a:ext cx="3165909" cy="2095155"/>
          </a:xfrm>
          <a:prstGeom prst="rect">
            <a:avLst/>
          </a:prstGeom>
        </p:spPr>
      </p:pic>
      <p:pic>
        <p:nvPicPr>
          <p:cNvPr id="9" name="Picture 8" descr="Screen Shot 2016-01-07 at 23.57.48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" t="3802" r="51832" b="7876"/>
          <a:stretch/>
        </p:blipFill>
        <p:spPr>
          <a:xfrm>
            <a:off x="762000" y="4114800"/>
            <a:ext cx="3626261" cy="206999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600" y="6340384"/>
            <a:ext cx="9143999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CNTs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cellular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differentiation</a:t>
            </a:r>
            <a:r>
              <a:rPr lang="tr-T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tr-TR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hMSCs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24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5289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Research Interests-Effect of Surface Features Size on Cell Functions</a:t>
            </a:r>
            <a:endParaRPr lang="en-US" sz="2400" b="1" dirty="0"/>
          </a:p>
        </p:txBody>
      </p:sp>
      <p:pic>
        <p:nvPicPr>
          <p:cNvPr id="2" name="Picture 1" descr="Screen Shot 2017-10-08 at 23.17.5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4" y="990600"/>
            <a:ext cx="4395268" cy="2971800"/>
          </a:xfrm>
          <a:prstGeom prst="rect">
            <a:avLst/>
          </a:prstGeom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3" cstate="print"/>
          <a:srcRect l="6824" r="3412" b="5528"/>
          <a:stretch>
            <a:fillRect/>
          </a:stretch>
        </p:blipFill>
        <p:spPr bwMode="auto">
          <a:xfrm>
            <a:off x="7162800" y="3810000"/>
            <a:ext cx="1757546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066800"/>
            <a:ext cx="40386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7181" y="3581400"/>
            <a:ext cx="1824619" cy="1295400"/>
          </a:xfrm>
          <a:prstGeom prst="rect">
            <a:avLst/>
          </a:prstGeom>
          <a:noFill/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5257800"/>
            <a:ext cx="1752600" cy="12704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62800" y="52578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Electrical Stimulation 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4876800" y="4800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Non-stimulated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4800600" y="648866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timulated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3972828"/>
            <a:ext cx="3648560" cy="287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05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4400"/>
            <a:ext cx="1616091" cy="14882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990600"/>
            <a:ext cx="1563690" cy="14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220" y="990600"/>
            <a:ext cx="1593780" cy="1467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998400"/>
            <a:ext cx="1563691" cy="14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990600"/>
            <a:ext cx="1563689" cy="14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276600"/>
            <a:ext cx="2037314" cy="13582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352800"/>
            <a:ext cx="1943100" cy="12954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1066800" y="3657600"/>
            <a:ext cx="609600" cy="76370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0" descr="C:\Users\metu\Downloads\hollow hap 2.ti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8746" r="26387" b="20633"/>
          <a:stretch/>
        </p:blipFill>
        <p:spPr bwMode="auto">
          <a:xfrm>
            <a:off x="228600" y="4842130"/>
            <a:ext cx="1981200" cy="155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352800"/>
            <a:ext cx="1572160" cy="1447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81800" y="3352800"/>
            <a:ext cx="2064126" cy="14177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" y="3765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Research Interests - Nanoparticles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-80385" y="2590800"/>
            <a:ext cx="9376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Nano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Submicron</a:t>
            </a:r>
            <a:r>
              <a:rPr lang="tr-TR" dirty="0" smtClean="0"/>
              <a:t> </a:t>
            </a:r>
            <a:r>
              <a:rPr lang="tr-TR" dirty="0" err="1" smtClean="0"/>
              <a:t>Sized</a:t>
            </a:r>
            <a:r>
              <a:rPr lang="tr-TR" dirty="0" smtClean="0"/>
              <a:t> CaCO</a:t>
            </a:r>
            <a:r>
              <a:rPr lang="tr-TR" baseline="-25000" dirty="0" smtClean="0"/>
              <a:t>3</a:t>
            </a:r>
            <a:r>
              <a:rPr lang="tr-TR" dirty="0" smtClean="0"/>
              <a:t> </a:t>
            </a:r>
            <a:r>
              <a:rPr lang="tr-TR" dirty="0" err="1" smtClean="0"/>
              <a:t>Particles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Controllable</a:t>
            </a:r>
            <a:r>
              <a:rPr lang="tr-TR" dirty="0" smtClean="0"/>
              <a:t> Size, Crystallinity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Morphologies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286000" y="52578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Hollow</a:t>
            </a:r>
            <a:r>
              <a:rPr lang="tr-TR" dirty="0" smtClean="0"/>
              <a:t> </a:t>
            </a:r>
            <a:r>
              <a:rPr lang="tr-TR" dirty="0" err="1" smtClean="0"/>
              <a:t>nanoparticles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delivery</a:t>
            </a:r>
            <a:r>
              <a:rPr lang="tr-TR" dirty="0" smtClean="0"/>
              <a:t> </a:t>
            </a:r>
            <a:r>
              <a:rPr lang="tr-TR" dirty="0" err="1" smtClean="0"/>
              <a:t>applications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638800" y="51054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Antibacterial</a:t>
            </a:r>
            <a:r>
              <a:rPr lang="tr-TR" dirty="0" smtClean="0"/>
              <a:t> Agent </a:t>
            </a:r>
            <a:r>
              <a:rPr lang="tr-TR" dirty="0" err="1" smtClean="0"/>
              <a:t>Coated</a:t>
            </a:r>
            <a:r>
              <a:rPr lang="tr-TR" dirty="0" smtClean="0"/>
              <a:t> </a:t>
            </a:r>
            <a:r>
              <a:rPr lang="tr-TR" dirty="0" err="1"/>
              <a:t>H</a:t>
            </a:r>
            <a:r>
              <a:rPr lang="tr-TR" dirty="0" err="1" smtClean="0"/>
              <a:t>ollow</a:t>
            </a:r>
            <a:r>
              <a:rPr lang="tr-TR" dirty="0" smtClean="0"/>
              <a:t> </a:t>
            </a:r>
            <a:r>
              <a:rPr lang="tr-TR" dirty="0" err="1" smtClean="0"/>
              <a:t>Nanoparticles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Drug</a:t>
            </a:r>
            <a:r>
              <a:rPr lang="tr-TR" dirty="0" smtClean="0"/>
              <a:t> </a:t>
            </a:r>
            <a:r>
              <a:rPr lang="tr-TR" dirty="0" err="1" smtClean="0"/>
              <a:t>delivery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155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246</Words>
  <Application>Microsoft Macintosh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ESDepartment</dc:creator>
  <cp:lastModifiedBy>Batur Ercan</cp:lastModifiedBy>
  <cp:revision>80</cp:revision>
  <dcterms:created xsi:type="dcterms:W3CDTF">2006-08-16T00:00:00Z</dcterms:created>
  <dcterms:modified xsi:type="dcterms:W3CDTF">2017-10-08T21:18:48Z</dcterms:modified>
</cp:coreProperties>
</file>