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theme+xml" PartName="/ppt/theme/theme1.xml"/>
  <Override ContentType="application/vnd.openxmlformats-officedocument.presentationml.slide+xml" PartName="/ppt/slides/slide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sldIdLst>
    <p:sldId id="256" r:id="rId4"/>
  </p:sldIdLst>
  <p:sldSz cy="6858000" cx="9144000"/>
  <p:notesSz cx="6858000" cy="9144000"/>
  <p:defaultTextStyle>
    <a:defPPr lvl="0">
      <a:defRPr lang="it-IT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3" Type="http://schemas.openxmlformats.org/officeDocument/2006/relationships/slideMaster" Target="slideMasters/slideMaster1.xml"/><Relationship Id="rId2" Type="http://schemas.openxmlformats.org/officeDocument/2006/relationships/presProps" Target="presProps1.xml"/><Relationship Id="rId4" Type="http://schemas.openxmlformats.org/officeDocument/2006/relationships/slide" Target="slides/slide1.xml"/><Relationship Id="rId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657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527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480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656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332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414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582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6270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701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989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02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CFA53-6E37-4D72-805A-EDD05F983ADB}" type="datetimeFigureOut">
              <a:rPr lang="it-IT" smtClean="0"/>
              <a:t>02/10/2017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F56DE-FE33-48CD-883A-8380350688E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473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5496" y="44624"/>
            <a:ext cx="2808312" cy="936103"/>
          </a:xfrm>
        </p:spPr>
        <p:txBody>
          <a:bodyPr>
            <a:normAutofit fontScale="90000"/>
          </a:bodyPr>
          <a:lstStyle/>
          <a:p>
            <a:r>
              <a:rPr lang="it-IT" sz="1800" dirty="0" smtClean="0"/>
              <a:t>BIONECA MC+WG+WORKSHOP</a:t>
            </a:r>
            <a:br>
              <a:rPr lang="it-IT" sz="1800" dirty="0" smtClean="0"/>
            </a:br>
            <a:r>
              <a:rPr lang="it-IT" sz="1800" dirty="0" err="1" smtClean="0"/>
              <a:t>Bucharest</a:t>
            </a:r>
            <a:r>
              <a:rPr lang="it-IT" sz="1800" dirty="0" smtClean="0"/>
              <a:t> 10-12/10/2017</a:t>
            </a:r>
            <a:br>
              <a:rPr lang="it-IT" sz="1800" dirty="0" smtClean="0"/>
            </a:br>
            <a:r>
              <a:rPr lang="it-IT" sz="1800" dirty="0" smtClean="0"/>
              <a:t>Short </a:t>
            </a:r>
            <a:r>
              <a:rPr lang="it-IT" sz="1800" dirty="0"/>
              <a:t>P</a:t>
            </a:r>
            <a:r>
              <a:rPr lang="it-IT" sz="1800" dirty="0" smtClean="0"/>
              <a:t>resentation</a:t>
            </a:r>
            <a:endParaRPr lang="it-IT" sz="1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03848" y="260648"/>
            <a:ext cx="5832648" cy="6148064"/>
          </a:xfrm>
        </p:spPr>
        <p:txBody>
          <a:bodyPr>
            <a:noAutofit/>
          </a:bodyPr>
          <a:lstStyle/>
          <a:p>
            <a:r>
              <a:rPr lang="it-IT" sz="1200" b="1" dirty="0" smtClean="0">
                <a:solidFill>
                  <a:schemeClr val="tx1"/>
                </a:solidFill>
              </a:rPr>
              <a:t>MD</a:t>
            </a:r>
            <a:r>
              <a:rPr lang="it-IT" sz="1200" b="1" dirty="0">
                <a:solidFill>
                  <a:schemeClr val="tx1"/>
                </a:solidFill>
              </a:rPr>
              <a:t>. </a:t>
            </a:r>
            <a:r>
              <a:rPr lang="it-IT" sz="1200" b="1" dirty="0" smtClean="0">
                <a:solidFill>
                  <a:schemeClr val="tx1"/>
                </a:solidFill>
              </a:rPr>
              <a:t> DMD, TRICARICO GERARDO</a:t>
            </a:r>
          </a:p>
          <a:p>
            <a:r>
              <a:rPr lang="it-IT" sz="1200" b="1" dirty="0" smtClean="0">
                <a:solidFill>
                  <a:schemeClr val="tx1"/>
                </a:solidFill>
              </a:rPr>
              <a:t>Age 63</a:t>
            </a:r>
            <a:r>
              <a:rPr lang="it-IT" sz="1200" b="1" dirty="0">
                <a:solidFill>
                  <a:schemeClr val="tx1"/>
                </a:solidFill>
              </a:rPr>
              <a:t> </a:t>
            </a:r>
            <a:r>
              <a:rPr lang="it-IT" sz="1200" b="1" dirty="0" smtClean="0">
                <a:solidFill>
                  <a:schemeClr val="tx1"/>
                </a:solidFill>
              </a:rPr>
              <a:t> living in Senigallia (AN) </a:t>
            </a:r>
            <a:r>
              <a:rPr lang="it-IT" sz="1200" b="1" dirty="0" err="1" smtClean="0">
                <a:solidFill>
                  <a:schemeClr val="tx1"/>
                </a:solidFill>
              </a:rPr>
              <a:t>Italy</a:t>
            </a:r>
            <a:r>
              <a:rPr lang="it-IT" sz="1200" b="1" dirty="0" smtClean="0">
                <a:solidFill>
                  <a:schemeClr val="tx1"/>
                </a:solidFill>
              </a:rPr>
              <a:t>  Email</a:t>
            </a:r>
            <a:r>
              <a:rPr lang="it-IT" sz="1200" b="1" dirty="0">
                <a:solidFill>
                  <a:schemeClr val="tx1"/>
                </a:solidFill>
              </a:rPr>
              <a:t>: trigerard@gmail.com</a:t>
            </a:r>
          </a:p>
          <a:p>
            <a:pPr lvl="0" algn="l"/>
            <a:r>
              <a:rPr lang="en-GB" sz="1200" b="1" dirty="0" smtClean="0">
                <a:solidFill>
                  <a:schemeClr val="tx1"/>
                </a:solidFill>
              </a:rPr>
              <a:t>Medical </a:t>
            </a:r>
            <a:r>
              <a:rPr lang="en-GB" sz="1200" b="1" dirty="0">
                <a:solidFill>
                  <a:schemeClr val="tx1"/>
                </a:solidFill>
              </a:rPr>
              <a:t>Doctor’s Degree achieved in 1980 with 110/110 </a:t>
            </a:r>
            <a:r>
              <a:rPr lang="en-GB" sz="1200" b="1" dirty="0" smtClean="0">
                <a:solidFill>
                  <a:schemeClr val="tx1"/>
                </a:solidFill>
              </a:rPr>
              <a:t>summa cum laude and special </a:t>
            </a:r>
            <a:r>
              <a:rPr lang="en-GB" sz="1200" b="1" dirty="0">
                <a:solidFill>
                  <a:schemeClr val="tx1"/>
                </a:solidFill>
              </a:rPr>
              <a:t>recognition for thesis for </a:t>
            </a:r>
            <a:r>
              <a:rPr lang="en-GB" sz="1200" b="1" dirty="0" smtClean="0">
                <a:solidFill>
                  <a:schemeClr val="tx1"/>
                </a:solidFill>
              </a:rPr>
              <a:t>experimental research </a:t>
            </a:r>
            <a:r>
              <a:rPr lang="en-GB" sz="1200" b="1" dirty="0">
                <a:solidFill>
                  <a:schemeClr val="tx1"/>
                </a:solidFill>
              </a:rPr>
              <a:t>in medical </a:t>
            </a:r>
            <a:r>
              <a:rPr lang="en-GB" sz="1200" b="1" dirty="0" smtClean="0">
                <a:solidFill>
                  <a:schemeClr val="tx1"/>
                </a:solidFill>
              </a:rPr>
              <a:t>physics entitled</a:t>
            </a:r>
            <a:r>
              <a:rPr lang="en-GB" sz="1200" b="1" dirty="0">
                <a:solidFill>
                  <a:schemeClr val="tx1"/>
                </a:solidFill>
              </a:rPr>
              <a:t>:  “ The liquid-crystals </a:t>
            </a:r>
            <a:r>
              <a:rPr lang="en-GB" sz="1200" b="1" dirty="0" smtClean="0">
                <a:solidFill>
                  <a:schemeClr val="tx1"/>
                </a:solidFill>
              </a:rPr>
              <a:t>characteristics </a:t>
            </a:r>
            <a:r>
              <a:rPr lang="en-GB" sz="1200" b="1" dirty="0">
                <a:solidFill>
                  <a:schemeClr val="tx1"/>
                </a:solidFill>
              </a:rPr>
              <a:t>of some  fatty acid cholesterol esters</a:t>
            </a:r>
            <a:r>
              <a:rPr lang="en-GB" sz="1200" b="1" dirty="0" smtClean="0">
                <a:solidFill>
                  <a:schemeClr val="tx1"/>
                </a:solidFill>
              </a:rPr>
              <a:t>”</a:t>
            </a:r>
          </a:p>
          <a:p>
            <a:pPr lvl="0" algn="l"/>
            <a:r>
              <a:rPr lang="en-GB" sz="1200" b="1" dirty="0" smtClean="0">
                <a:solidFill>
                  <a:schemeClr val="tx1"/>
                </a:solidFill>
              </a:rPr>
              <a:t>Specialised in dentistry  and dental prosthesis in 1986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>
                <a:solidFill>
                  <a:schemeClr val="tx1"/>
                </a:solidFill>
              </a:rPr>
              <a:t>1981 to 1987	Department of Dentistry at the University of </a:t>
            </a:r>
            <a:r>
              <a:rPr lang="en-GB" sz="1200" b="1" dirty="0" smtClean="0">
                <a:solidFill>
                  <a:schemeClr val="tx1"/>
                </a:solidFill>
              </a:rPr>
              <a:t>Ancona: </a:t>
            </a:r>
            <a:r>
              <a:rPr lang="en-GB" sz="1200" b="1" dirty="0">
                <a:solidFill>
                  <a:schemeClr val="tx1"/>
                </a:solidFill>
              </a:rPr>
              <a:t>researcher and later as director of the Physical and Chemical Research on Dental </a:t>
            </a:r>
            <a:r>
              <a:rPr lang="en-GB" sz="1200" b="1" dirty="0" smtClean="0">
                <a:solidFill>
                  <a:schemeClr val="tx1"/>
                </a:solidFill>
              </a:rPr>
              <a:t>Materials department. </a:t>
            </a:r>
            <a:r>
              <a:rPr lang="en-GB" sz="1200" b="1" dirty="0">
                <a:solidFill>
                  <a:schemeClr val="tx1"/>
                </a:solidFill>
              </a:rPr>
              <a:t>	Published </a:t>
            </a:r>
            <a:r>
              <a:rPr lang="en-GB" sz="1200" b="1" dirty="0" smtClean="0">
                <a:solidFill>
                  <a:schemeClr val="tx1"/>
                </a:solidFill>
              </a:rPr>
              <a:t>numerous papers </a:t>
            </a:r>
            <a:r>
              <a:rPr lang="en-GB" sz="1200" b="1" dirty="0">
                <a:solidFill>
                  <a:schemeClr val="tx1"/>
                </a:solidFill>
              </a:rPr>
              <a:t>in national and international </a:t>
            </a:r>
            <a:r>
              <a:rPr lang="en-GB" sz="1200" b="1" dirty="0" smtClean="0">
                <a:solidFill>
                  <a:schemeClr val="tx1"/>
                </a:solidFill>
              </a:rPr>
              <a:t>dental reviews. 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 smtClean="0">
                <a:solidFill>
                  <a:schemeClr val="tx1"/>
                </a:solidFill>
              </a:rPr>
              <a:t>1999-2000 Physical </a:t>
            </a:r>
            <a:r>
              <a:rPr lang="en-GB" sz="1200" b="1" dirty="0">
                <a:solidFill>
                  <a:schemeClr val="tx1"/>
                </a:solidFill>
              </a:rPr>
              <a:t>studies and clinical evaluation of </a:t>
            </a:r>
            <a:r>
              <a:rPr lang="en-GB" sz="1200" b="1" dirty="0" err="1">
                <a:solidFill>
                  <a:schemeClr val="tx1"/>
                </a:solidFill>
              </a:rPr>
              <a:t>Endox</a:t>
            </a:r>
            <a:r>
              <a:rPr lang="en-GB" sz="1200" b="1" baseline="30000" dirty="0">
                <a:solidFill>
                  <a:schemeClr val="tx1"/>
                </a:solidFill>
              </a:rPr>
              <a:t>®</a:t>
            </a:r>
            <a:r>
              <a:rPr lang="en-GB" sz="1200" b="1" dirty="0">
                <a:solidFill>
                  <a:schemeClr val="tx1"/>
                </a:solidFill>
              </a:rPr>
              <a:t> Endodontic System which performs endodontic treatments with </a:t>
            </a:r>
            <a:r>
              <a:rPr lang="en-GB" sz="1200" b="1" dirty="0" err="1" smtClean="0">
                <a:solidFill>
                  <a:schemeClr val="tx1"/>
                </a:solidFill>
              </a:rPr>
              <a:t>alteernate</a:t>
            </a:r>
            <a:r>
              <a:rPr lang="en-GB" sz="1200" b="1" dirty="0" smtClean="0">
                <a:solidFill>
                  <a:schemeClr val="tx1"/>
                </a:solidFill>
              </a:rPr>
              <a:t> current HFHV.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 smtClean="0">
                <a:solidFill>
                  <a:schemeClr val="tx1"/>
                </a:solidFill>
              </a:rPr>
              <a:t>2005 </a:t>
            </a:r>
            <a:r>
              <a:rPr lang="en-GB" sz="1200" b="1" dirty="0">
                <a:solidFill>
                  <a:schemeClr val="tx1"/>
                </a:solidFill>
              </a:rPr>
              <a:t>- </a:t>
            </a:r>
            <a:r>
              <a:rPr lang="en-GB" sz="1200" b="1" dirty="0" smtClean="0">
                <a:solidFill>
                  <a:schemeClr val="tx1"/>
                </a:solidFill>
              </a:rPr>
              <a:t>2009president </a:t>
            </a:r>
            <a:r>
              <a:rPr lang="en-GB" sz="1200" b="1" dirty="0">
                <a:solidFill>
                  <a:schemeClr val="tx1"/>
                </a:solidFill>
              </a:rPr>
              <a:t>of the Foundation European Institute of Research on Cystic Fibrosis .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 smtClean="0">
                <a:solidFill>
                  <a:schemeClr val="tx1"/>
                </a:solidFill>
              </a:rPr>
              <a:t>2013 clinical tutor </a:t>
            </a:r>
            <a:r>
              <a:rPr lang="en-GB" sz="1200" b="1" dirty="0">
                <a:solidFill>
                  <a:schemeClr val="tx1"/>
                </a:solidFill>
              </a:rPr>
              <a:t>of research entitled "Study and development of an innovative high-frequency biomedical device for the treatment of </a:t>
            </a:r>
            <a:r>
              <a:rPr lang="en-GB" sz="1200" b="1" dirty="0" err="1">
                <a:solidFill>
                  <a:schemeClr val="tx1"/>
                </a:solidFill>
              </a:rPr>
              <a:t>perimplantitis</a:t>
            </a:r>
            <a:r>
              <a:rPr lang="en-GB" sz="1200" b="1" dirty="0">
                <a:solidFill>
                  <a:schemeClr val="tx1"/>
                </a:solidFill>
              </a:rPr>
              <a:t>: Experimental testing of performance, </a:t>
            </a:r>
            <a:r>
              <a:rPr lang="en-GB" sz="1200" b="1" dirty="0" err="1">
                <a:solidFill>
                  <a:schemeClr val="tx1"/>
                </a:solidFill>
              </a:rPr>
              <a:t>modeling</a:t>
            </a:r>
            <a:r>
              <a:rPr lang="en-GB" sz="1200" b="1" dirty="0">
                <a:solidFill>
                  <a:schemeClr val="tx1"/>
                </a:solidFill>
              </a:rPr>
              <a:t> of 'Electromagnetic interaction with tissues and in-vitro and in-vivo evaluation.'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>
                <a:solidFill>
                  <a:schemeClr val="tx1"/>
                </a:solidFill>
              </a:rPr>
              <a:t>Since 2011 he has been involved in Oxygen-Ozone Therapy, attending the 2013 and 2014 Master's Degree in </a:t>
            </a:r>
            <a:r>
              <a:rPr lang="en-GB" sz="1200" b="1" dirty="0" err="1">
                <a:solidFill>
                  <a:schemeClr val="tx1"/>
                </a:solidFill>
              </a:rPr>
              <a:t>Ozonotherapy</a:t>
            </a:r>
            <a:r>
              <a:rPr lang="en-GB" sz="1200" b="1" dirty="0">
                <a:solidFill>
                  <a:schemeClr val="tx1"/>
                </a:solidFill>
              </a:rPr>
              <a:t> organized by the University of Siena.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>
                <a:solidFill>
                  <a:schemeClr val="tx1"/>
                </a:solidFill>
              </a:rPr>
              <a:t>He is appointed by the board of the Italian Federation of Oxygen </a:t>
            </a:r>
            <a:r>
              <a:rPr lang="en-GB" sz="1200" b="1" dirty="0" err="1">
                <a:solidFill>
                  <a:schemeClr val="tx1"/>
                </a:solidFill>
              </a:rPr>
              <a:t>Ozonotherapy</a:t>
            </a:r>
            <a:r>
              <a:rPr lang="en-GB" sz="1200" b="1" dirty="0">
                <a:solidFill>
                  <a:schemeClr val="tx1"/>
                </a:solidFill>
              </a:rPr>
              <a:t> as Head of the Development for Dental Oxygen-Ozone Therapy 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>
                <a:solidFill>
                  <a:schemeClr val="tx1"/>
                </a:solidFill>
              </a:rPr>
              <a:t>In the years 2014-15-16 -17 he presented methods of use and delivery of Ozone in Dental Oxygen-Ozone Therapy  at various congresses and conferences of </a:t>
            </a:r>
            <a:r>
              <a:rPr lang="en-GB" sz="1200" b="1" dirty="0" err="1">
                <a:solidFill>
                  <a:schemeClr val="tx1"/>
                </a:solidFill>
              </a:rPr>
              <a:t>ozonotherapy</a:t>
            </a:r>
            <a:r>
              <a:rPr lang="en-GB" sz="1200" b="1" dirty="0">
                <a:solidFill>
                  <a:schemeClr val="tx1"/>
                </a:solidFill>
              </a:rPr>
              <a:t> in Italy</a:t>
            </a:r>
            <a:endParaRPr lang="it-IT" sz="1200" b="1" dirty="0">
              <a:solidFill>
                <a:schemeClr val="tx1"/>
              </a:solidFill>
            </a:endParaRPr>
          </a:p>
          <a:p>
            <a:pPr algn="l"/>
            <a:r>
              <a:rPr lang="en-GB" sz="1200" b="1" dirty="0">
                <a:solidFill>
                  <a:schemeClr val="tx1"/>
                </a:solidFill>
              </a:rPr>
              <a:t>Teaching assignment in: &lt;&lt; Periodontology: small group exercises &gt;&gt; at the University of </a:t>
            </a:r>
            <a:r>
              <a:rPr lang="en-GB" sz="1200" b="1" dirty="0" err="1">
                <a:solidFill>
                  <a:schemeClr val="tx1"/>
                </a:solidFill>
              </a:rPr>
              <a:t>Piemonte</a:t>
            </a:r>
            <a:r>
              <a:rPr lang="en-GB" sz="1200" b="1" dirty="0">
                <a:solidFill>
                  <a:schemeClr val="tx1"/>
                </a:solidFill>
              </a:rPr>
              <a:t> Orientale (UPO) - Novara: Degree in Dental Hygiene  Academic years </a:t>
            </a:r>
            <a:r>
              <a:rPr lang="en-GB" sz="1200" b="1" dirty="0" smtClean="0">
                <a:solidFill>
                  <a:schemeClr val="tx1"/>
                </a:solidFill>
              </a:rPr>
              <a:t>2015-2018</a:t>
            </a:r>
          </a:p>
          <a:p>
            <a:pPr algn="l"/>
            <a:r>
              <a:rPr lang="en-GB" sz="1200" b="1" dirty="0" smtClean="0">
                <a:solidFill>
                  <a:schemeClr val="tx1"/>
                </a:solidFill>
              </a:rPr>
              <a:t>Inventor of a medical device for the treatment of </a:t>
            </a:r>
            <a:r>
              <a:rPr lang="en-GB" sz="1200" b="1" dirty="0" err="1" smtClean="0">
                <a:solidFill>
                  <a:schemeClr val="tx1"/>
                </a:solidFill>
              </a:rPr>
              <a:t>perimplantitis</a:t>
            </a:r>
            <a:r>
              <a:rPr lang="en-GB" sz="1200" b="1" dirty="0" smtClean="0">
                <a:solidFill>
                  <a:schemeClr val="tx1"/>
                </a:solidFill>
              </a:rPr>
              <a:t>  by the means of HFHV alternate current.     Most </a:t>
            </a:r>
            <a:r>
              <a:rPr lang="en-GB" sz="1200" b="1" dirty="0">
                <a:solidFill>
                  <a:schemeClr val="tx1"/>
                </a:solidFill>
              </a:rPr>
              <a:t>significant publication of the last 5 years:</a:t>
            </a:r>
            <a:endParaRPr lang="it-IT" sz="1200" b="1" dirty="0">
              <a:solidFill>
                <a:schemeClr val="tx1"/>
              </a:solidFill>
            </a:endParaRPr>
          </a:p>
          <a:p>
            <a:r>
              <a:rPr lang="en-US" sz="1200" b="1" dirty="0" smtClean="0">
                <a:solidFill>
                  <a:schemeClr val="tx1"/>
                </a:solidFill>
              </a:rPr>
              <a:t>(2016) </a:t>
            </a:r>
            <a:r>
              <a:rPr lang="en-US" sz="1200" b="1" dirty="0" err="1" smtClean="0">
                <a:solidFill>
                  <a:schemeClr val="tx1"/>
                </a:solidFill>
              </a:rPr>
              <a:t>Tricarico</a:t>
            </a:r>
            <a:r>
              <a:rPr lang="en-US" sz="1200" b="1" dirty="0" smtClean="0">
                <a:solidFill>
                  <a:schemeClr val="tx1"/>
                </a:solidFill>
              </a:rPr>
              <a:t> G. et al.: An Innovative Therapy for </a:t>
            </a:r>
            <a:r>
              <a:rPr lang="en-US" sz="1200" b="1" dirty="0" err="1" smtClean="0">
                <a:solidFill>
                  <a:schemeClr val="tx1"/>
                </a:solidFill>
              </a:rPr>
              <a:t>Peri-Implantitis</a:t>
            </a:r>
            <a:r>
              <a:rPr lang="en-US" sz="1200" b="1" dirty="0" smtClean="0">
                <a:solidFill>
                  <a:schemeClr val="tx1"/>
                </a:solidFill>
              </a:rPr>
              <a:t> Based on Radio</a:t>
            </a:r>
            <a:br>
              <a:rPr lang="en-US" sz="1200" b="1" dirty="0" smtClean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Frequency Electric Current: Numerical Simulation Results and Clinical Evidence :38th Annual International Conference of the IEEE Engineering in Medicine and Biology Society. Orlando, FL, USA  August 17-20, 2016</a:t>
            </a:r>
            <a:endParaRPr lang="it-IT" sz="12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tente\Dropbox\documenti\studio TG\COST BIONECA\FOTO PIS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45" y="980728"/>
            <a:ext cx="2848079" cy="506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3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