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40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11" autoAdjust="0"/>
  </p:normalViewPr>
  <p:slideViewPr>
    <p:cSldViewPr>
      <p:cViewPr varScale="1">
        <p:scale>
          <a:sx n="75" d="100"/>
          <a:sy n="75" d="100"/>
        </p:scale>
        <p:origin x="-1428" y="-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475020-53B4-41C4-9292-CCB935DB2874}" type="datetimeFigureOut">
              <a:rPr lang="en-GB" smtClean="0"/>
              <a:pPr/>
              <a:t>09/10/2017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740F3A-0E93-4BF4-A06A-2A368FD9A755}" type="slidenum">
              <a:rPr lang="en-GB" smtClean="0"/>
              <a:pPr/>
              <a:t>‹#›</a:t>
            </a:fld>
            <a:endParaRPr lang="en-GB"/>
          </a:p>
        </p:txBody>
      </p:sp>
    </p:spTree>
    <p:extLst>
      <p:ext uri="{BB962C8B-B14F-4D97-AF65-F5344CB8AC3E}">
        <p14:creationId xmlns:p14="http://schemas.microsoft.com/office/powerpoint/2010/main" val="1481913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3347864" y="2924944"/>
            <a:ext cx="2133600" cy="365125"/>
          </a:xfrm>
          <a:prstGeom prst="rect">
            <a:avLst/>
          </a:prstGeom>
        </p:spPr>
        <p:txBody>
          <a:bodyPr/>
          <a:lstStyle/>
          <a:p>
            <a:fld id="{24C6DCBD-FAC0-411D-A01B-22161D460BF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eng.la@frederick.ac.cy" TargetMode="External"/><Relationship Id="rId7" Type="http://schemas.openxmlformats.org/officeDocument/2006/relationships/image" Target="../media/image4.png"/><Relationship Id="rId2" Type="http://schemas.openxmlformats.org/officeDocument/2006/relationships/hyperlink" Target="http://www.staff.fit.ac.cy/eng.la"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mailto:lontosantonios@gmail.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jpeg"/><Relationship Id="rId7"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5536" y="1106741"/>
            <a:ext cx="8352928" cy="954107"/>
          </a:xfrm>
          <a:prstGeom prst="rect">
            <a:avLst/>
          </a:prstGeom>
        </p:spPr>
        <p:txBody>
          <a:bodyPr wrap="square">
            <a:spAutoFit/>
          </a:bodyPr>
          <a:lstStyle/>
          <a:p>
            <a:r>
              <a:rPr lang="en-US" sz="1400" b="1" dirty="0" smtClean="0"/>
              <a:t>Dr</a:t>
            </a:r>
            <a:r>
              <a:rPr lang="el-GR" sz="1400" b="1" dirty="0" smtClean="0"/>
              <a:t>. </a:t>
            </a:r>
            <a:r>
              <a:rPr lang="en-US" sz="1400" b="1" dirty="0" smtClean="0"/>
              <a:t>Antonios Lontos, Associate Professor </a:t>
            </a:r>
            <a:endParaRPr lang="en-US" sz="1400" b="1" dirty="0" smtClean="0"/>
          </a:p>
          <a:p>
            <a:r>
              <a:rPr lang="en-US" sz="1400" dirty="0" smtClean="0"/>
              <a:t>Mechanical </a:t>
            </a:r>
            <a:r>
              <a:rPr lang="en-US" sz="1400" dirty="0" smtClean="0"/>
              <a:t>Engineering </a:t>
            </a:r>
            <a:r>
              <a:rPr lang="en-US" sz="1400" dirty="0" smtClean="0"/>
              <a:t>Department, Frederick </a:t>
            </a:r>
            <a:r>
              <a:rPr lang="en-US" sz="1400" dirty="0" smtClean="0"/>
              <a:t>University, </a:t>
            </a:r>
            <a:r>
              <a:rPr lang="en-US" sz="1400" dirty="0" smtClean="0"/>
              <a:t>Nicosia, Cyprus    </a:t>
            </a:r>
            <a:endParaRPr lang="en-US" sz="1400" dirty="0" smtClean="0"/>
          </a:p>
          <a:p>
            <a:r>
              <a:rPr lang="en-US" sz="1400" dirty="0"/>
              <a:t>Tel.: +357 22394394,  Mobile: +357 </a:t>
            </a:r>
            <a:r>
              <a:rPr lang="en-US" sz="1400" dirty="0" smtClean="0"/>
              <a:t>99553653</a:t>
            </a:r>
          </a:p>
          <a:p>
            <a:r>
              <a:rPr lang="en-GB" sz="1400" dirty="0" smtClean="0"/>
              <a:t>Website</a:t>
            </a:r>
            <a:r>
              <a:rPr lang="en-GB" sz="1400" dirty="0" smtClean="0"/>
              <a:t>:  </a:t>
            </a:r>
            <a:r>
              <a:rPr lang="en-GB" sz="1400" dirty="0" smtClean="0">
                <a:hlinkClick r:id="rId2"/>
              </a:rPr>
              <a:t>www.staff.fit.ac.cy/eng.la</a:t>
            </a:r>
            <a:r>
              <a:rPr lang="en-GB" sz="1400" dirty="0" smtClean="0"/>
              <a:t>, Email: </a:t>
            </a:r>
            <a:r>
              <a:rPr lang="en-GB" sz="1400" dirty="0" smtClean="0">
                <a:hlinkClick r:id="rId3"/>
              </a:rPr>
              <a:t>eng.la@frederick.ac.cy</a:t>
            </a:r>
            <a:r>
              <a:rPr lang="en-GB" sz="1400" dirty="0" smtClean="0"/>
              <a:t>, </a:t>
            </a:r>
            <a:r>
              <a:rPr lang="en-GB" sz="1400" dirty="0" smtClean="0">
                <a:hlinkClick r:id="rId4"/>
              </a:rPr>
              <a:t>lontosantonios@gmail.com</a:t>
            </a:r>
            <a:r>
              <a:rPr lang="en-GB" sz="1400" dirty="0" smtClean="0"/>
              <a:t>     </a:t>
            </a:r>
            <a:endParaRPr lang="en-US" sz="1400" dirty="0" smtClean="0"/>
          </a:p>
        </p:txBody>
      </p:sp>
      <p:sp>
        <p:nvSpPr>
          <p:cNvPr id="9" name="Rectangle 8"/>
          <p:cNvSpPr/>
          <p:nvPr/>
        </p:nvSpPr>
        <p:spPr>
          <a:xfrm>
            <a:off x="297601" y="620688"/>
            <a:ext cx="1932773" cy="307777"/>
          </a:xfrm>
          <a:prstGeom prst="rect">
            <a:avLst/>
          </a:prstGeom>
        </p:spPr>
        <p:txBody>
          <a:bodyPr wrap="none">
            <a:spAutoFit/>
          </a:bodyPr>
          <a:lstStyle/>
          <a:p>
            <a:r>
              <a:rPr lang="es-NI" sz="1400" b="1" dirty="0" smtClean="0">
                <a:solidFill>
                  <a:srgbClr val="0070C0"/>
                </a:solidFill>
              </a:rPr>
              <a:t>1. Personal </a:t>
            </a:r>
            <a:r>
              <a:rPr lang="es-NI" sz="1400" b="1" dirty="0" err="1" smtClean="0">
                <a:solidFill>
                  <a:srgbClr val="0070C0"/>
                </a:solidFill>
              </a:rPr>
              <a:t>information</a:t>
            </a:r>
            <a:endParaRPr lang="en-US" sz="1400" dirty="0">
              <a:solidFill>
                <a:srgbClr val="0070C0"/>
              </a:solidFill>
            </a:endParaRPr>
          </a:p>
        </p:txBody>
      </p:sp>
      <p:sp>
        <p:nvSpPr>
          <p:cNvPr id="2" name="Rectangle 1"/>
          <p:cNvSpPr/>
          <p:nvPr/>
        </p:nvSpPr>
        <p:spPr>
          <a:xfrm>
            <a:off x="2987824" y="6309320"/>
            <a:ext cx="5760640" cy="430887"/>
          </a:xfrm>
          <a:prstGeom prst="rect">
            <a:avLst/>
          </a:prstGeom>
        </p:spPr>
        <p:txBody>
          <a:bodyPr wrap="square">
            <a:spAutoFit/>
          </a:bodyPr>
          <a:lstStyle/>
          <a:p>
            <a:pPr algn="ctr"/>
            <a:r>
              <a:rPr lang="en-US" sz="1100" b="1" dirty="0"/>
              <a:t>BIONECA Workshop, Working Group (WG) meeting and Management Committee (MC) </a:t>
            </a:r>
            <a:r>
              <a:rPr lang="en-US" sz="1100" b="1" dirty="0" smtClean="0"/>
              <a:t>Meeting </a:t>
            </a:r>
          </a:p>
          <a:p>
            <a:pPr algn="ctr"/>
            <a:r>
              <a:rPr lang="en-US" sz="1100" b="1" dirty="0" smtClean="0"/>
              <a:t>Bucharest </a:t>
            </a:r>
            <a:r>
              <a:rPr lang="en-US" sz="1100" b="1" dirty="0"/>
              <a:t>(ROMANIA</a:t>
            </a:r>
            <a:r>
              <a:rPr lang="en-US" sz="1100" b="1" dirty="0" smtClean="0"/>
              <a:t>), </a:t>
            </a:r>
            <a:r>
              <a:rPr lang="en-US" sz="1100" b="1" dirty="0"/>
              <a:t>10-12 October </a:t>
            </a:r>
            <a:r>
              <a:rPr lang="en-US" sz="1100" b="1" dirty="0" smtClean="0"/>
              <a:t>2017</a:t>
            </a:r>
            <a:endParaRPr lang="el-GR" sz="1100" dirty="0"/>
          </a:p>
        </p:txBody>
      </p:sp>
      <p:cxnSp>
        <p:nvCxnSpPr>
          <p:cNvPr id="14" name="Straight Connector 13"/>
          <p:cNvCxnSpPr/>
          <p:nvPr/>
        </p:nvCxnSpPr>
        <p:spPr>
          <a:xfrm>
            <a:off x="323528" y="486334"/>
            <a:ext cx="8352928"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16" name="Straight Connector 15"/>
          <p:cNvCxnSpPr/>
          <p:nvPr/>
        </p:nvCxnSpPr>
        <p:spPr>
          <a:xfrm>
            <a:off x="251520" y="6237312"/>
            <a:ext cx="8517821" cy="0"/>
          </a:xfrm>
          <a:prstGeom prst="line">
            <a:avLst/>
          </a:prstGeom>
        </p:spPr>
        <p:style>
          <a:lnRef idx="2">
            <a:schemeClr val="accent5"/>
          </a:lnRef>
          <a:fillRef idx="0">
            <a:schemeClr val="accent5"/>
          </a:fillRef>
          <a:effectRef idx="1">
            <a:schemeClr val="accent5"/>
          </a:effectRef>
          <a:fontRef idx="minor">
            <a:schemeClr val="tx1"/>
          </a:fontRef>
        </p:style>
      </p:cxnSp>
      <p:sp>
        <p:nvSpPr>
          <p:cNvPr id="17" name="Rectangle 16"/>
          <p:cNvSpPr/>
          <p:nvPr/>
        </p:nvSpPr>
        <p:spPr>
          <a:xfrm>
            <a:off x="2750997" y="15007"/>
            <a:ext cx="4248472" cy="461665"/>
          </a:xfrm>
          <a:prstGeom prst="rect">
            <a:avLst/>
          </a:prstGeom>
        </p:spPr>
        <p:txBody>
          <a:bodyPr wrap="square">
            <a:spAutoFit/>
          </a:bodyPr>
          <a:lstStyle/>
          <a:p>
            <a:pPr algn="ctr"/>
            <a:r>
              <a:rPr lang="en-US" sz="1200" b="1" i="1" dirty="0" smtClean="0"/>
              <a:t>COST Action CA16122: </a:t>
            </a:r>
            <a:r>
              <a:rPr lang="en-US" sz="1200" b="1" dirty="0" smtClean="0"/>
              <a:t>Biomaterials and Advanced Physical Techniques for Regenerative Cardiology and Neurology</a:t>
            </a:r>
            <a:endParaRPr lang="en-US" sz="1200" b="1" dirty="0" smtClean="0"/>
          </a:p>
        </p:txBody>
      </p:sp>
      <p:pic>
        <p:nvPicPr>
          <p:cNvPr id="18" name="Picture 17" descr="H:\FU Ευρωπαϊκες Εθνικές Eπιτροπές\Γραφείο Διασύνδεσης\Frederick University Liaison Offices (Vaso)\logos frederick\logos frederick - short.jpg"/>
          <p:cNvPicPr/>
          <p:nvPr/>
        </p:nvPicPr>
        <p:blipFill>
          <a:blip r:embed="rId5" cstate="print"/>
          <a:srcRect/>
          <a:stretch>
            <a:fillRect/>
          </a:stretch>
        </p:blipFill>
        <p:spPr bwMode="auto">
          <a:xfrm>
            <a:off x="261307" y="6359603"/>
            <a:ext cx="2158718" cy="369953"/>
          </a:xfrm>
          <a:prstGeom prst="rect">
            <a:avLst/>
          </a:prstGeom>
          <a:noFill/>
          <a:ln w="9525">
            <a:noFill/>
            <a:miter lim="800000"/>
            <a:headEnd/>
            <a:tailEnd/>
          </a:ln>
        </p:spPr>
      </p:pic>
      <p:sp>
        <p:nvSpPr>
          <p:cNvPr id="25" name="Rectangle 24"/>
          <p:cNvSpPr/>
          <p:nvPr/>
        </p:nvSpPr>
        <p:spPr>
          <a:xfrm>
            <a:off x="374659" y="2252479"/>
            <a:ext cx="8517821" cy="2400657"/>
          </a:xfrm>
          <a:prstGeom prst="rect">
            <a:avLst/>
          </a:prstGeom>
        </p:spPr>
        <p:txBody>
          <a:bodyPr wrap="square">
            <a:spAutoFit/>
          </a:bodyPr>
          <a:lstStyle/>
          <a:p>
            <a:pPr algn="just">
              <a:lnSpc>
                <a:spcPts val="2000"/>
              </a:lnSpc>
            </a:pPr>
            <a:r>
              <a:rPr lang="en-US" sz="1400" dirty="0"/>
              <a:t>Dr. Antonios Lontos is an </a:t>
            </a:r>
            <a:r>
              <a:rPr lang="en-US" sz="1400" dirty="0" err="1"/>
              <a:t>Accosiate</a:t>
            </a:r>
            <a:r>
              <a:rPr lang="en-US" sz="1400" dirty="0"/>
              <a:t> Professor of the Department of Mechanical Engineering at Frederick University of Cyprus. He joined the Faculty of Engineering in 2003. </a:t>
            </a:r>
            <a:endParaRPr lang="en-US" sz="1400" dirty="0" smtClean="0"/>
          </a:p>
          <a:p>
            <a:pPr algn="just">
              <a:lnSpc>
                <a:spcPts val="2000"/>
              </a:lnSpc>
            </a:pPr>
            <a:r>
              <a:rPr lang="en-US" sz="1400" dirty="0" smtClean="0"/>
              <a:t>He is Coordinator </a:t>
            </a:r>
            <a:r>
              <a:rPr lang="en-US" sz="1400" dirty="0"/>
              <a:t>of the Laboratory of Computational Biomechanics at Frederick University. The laboratory focusing on Finite Element simulations of the Human Musculoskeletal system, design and manufacturing of experimental devices and 3D printing used for medicine applications. </a:t>
            </a:r>
          </a:p>
          <a:p>
            <a:pPr algn="just">
              <a:lnSpc>
                <a:spcPts val="2000"/>
              </a:lnSpc>
            </a:pPr>
            <a:r>
              <a:rPr lang="en-US" sz="1400" dirty="0" smtClean="0"/>
              <a:t>Research </a:t>
            </a:r>
            <a:r>
              <a:rPr lang="en-US" sz="1400" dirty="0"/>
              <a:t>and Teaching assistant in the Laboratory for Machine Tools and Manufacturing Engineering, Department for Mechanical Engineering of the Aristoteles University of Thessaloniki (1998 since 2002). </a:t>
            </a:r>
            <a:r>
              <a:rPr lang="en-US" sz="1400" dirty="0" smtClean="0"/>
              <a:t>He </a:t>
            </a:r>
            <a:r>
              <a:rPr lang="en-US" sz="1400" dirty="0"/>
              <a:t>received the Dipl.-Eng. Degree in Mechanical Engineering (1998) and the Ph.D. degree in Mechanical Engineering (2002) form the Aristoteles University of Thessaloniki</a:t>
            </a:r>
            <a:r>
              <a:rPr lang="en-US" sz="1400" dirty="0" smtClean="0"/>
              <a:t>.</a:t>
            </a:r>
            <a:endParaRPr lang="en-US" sz="1400" dirty="0" smtClean="0"/>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72909" y="42391"/>
            <a:ext cx="1377679"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1080" y="41760"/>
            <a:ext cx="2187545"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22"/>
          <p:cNvSpPr/>
          <p:nvPr/>
        </p:nvSpPr>
        <p:spPr>
          <a:xfrm>
            <a:off x="395536" y="4902259"/>
            <a:ext cx="8136904" cy="307777"/>
          </a:xfrm>
          <a:prstGeom prst="rect">
            <a:avLst/>
          </a:prstGeom>
        </p:spPr>
        <p:txBody>
          <a:bodyPr wrap="square">
            <a:spAutoFit/>
          </a:bodyPr>
          <a:lstStyle/>
          <a:p>
            <a:pPr lvl="0"/>
            <a:r>
              <a:rPr lang="en-US" sz="1400" b="1" i="1" dirty="0"/>
              <a:t>COST Action CA16122: </a:t>
            </a:r>
            <a:r>
              <a:rPr lang="en-US" sz="1400" b="1" dirty="0" smtClean="0">
                <a:solidFill>
                  <a:prstClr val="black"/>
                </a:solidFill>
              </a:rPr>
              <a:t>Working </a:t>
            </a:r>
            <a:r>
              <a:rPr lang="en-US" sz="1400" b="1" dirty="0">
                <a:solidFill>
                  <a:prstClr val="black"/>
                </a:solidFill>
              </a:rPr>
              <a:t>Group 2: </a:t>
            </a:r>
            <a:r>
              <a:rPr lang="en-US" sz="1400" dirty="0">
                <a:solidFill>
                  <a:prstClr val="black"/>
                </a:solidFill>
              </a:rPr>
              <a:t>Characterization </a:t>
            </a:r>
            <a:r>
              <a:rPr lang="en-US" sz="1400" dirty="0" smtClean="0">
                <a:solidFill>
                  <a:prstClr val="black"/>
                </a:solidFill>
              </a:rPr>
              <a:t>and visualization </a:t>
            </a:r>
            <a:r>
              <a:rPr lang="en-US" sz="1400" dirty="0">
                <a:solidFill>
                  <a:prstClr val="black"/>
                </a:solidFill>
              </a:rPr>
              <a:t>of biomaterials</a:t>
            </a:r>
            <a:endParaRPr lang="el-GR" sz="1400" dirty="0">
              <a:solidFill>
                <a:prstClr val="black"/>
              </a:solidFill>
            </a:endParaRPr>
          </a:p>
        </p:txBody>
      </p:sp>
      <p:sp>
        <p:nvSpPr>
          <p:cNvPr id="24" name="Rectangle 23"/>
          <p:cNvSpPr/>
          <p:nvPr/>
        </p:nvSpPr>
        <p:spPr>
          <a:xfrm>
            <a:off x="395536" y="5282044"/>
            <a:ext cx="8211459" cy="523220"/>
          </a:xfrm>
          <a:prstGeom prst="rect">
            <a:avLst/>
          </a:prstGeom>
        </p:spPr>
        <p:txBody>
          <a:bodyPr wrap="square">
            <a:spAutoFit/>
          </a:bodyPr>
          <a:lstStyle/>
          <a:p>
            <a:r>
              <a:rPr lang="en-US" sz="1400" dirty="0" smtClean="0"/>
              <a:t>Wish to involve and help in </a:t>
            </a:r>
            <a:r>
              <a:rPr lang="en-US" sz="1400" dirty="0"/>
              <a:t>the area of rapid prototyping, computational modelling and advanced imaging technologies.</a:t>
            </a:r>
            <a:endParaRPr lang="el-GR"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p:nvPr/>
        </p:nvCxnSpPr>
        <p:spPr>
          <a:xfrm>
            <a:off x="323528" y="486334"/>
            <a:ext cx="8352928" cy="0"/>
          </a:xfrm>
          <a:prstGeom prst="line">
            <a:avLst/>
          </a:prstGeom>
        </p:spPr>
        <p:style>
          <a:lnRef idx="2">
            <a:schemeClr val="accent5"/>
          </a:lnRef>
          <a:fillRef idx="0">
            <a:schemeClr val="accent5"/>
          </a:fillRef>
          <a:effectRef idx="1">
            <a:schemeClr val="accent5"/>
          </a:effectRef>
          <a:fontRef idx="minor">
            <a:schemeClr val="tx1"/>
          </a:fontRef>
        </p:style>
      </p:cxnSp>
      <p:sp>
        <p:nvSpPr>
          <p:cNvPr id="2" name="Rectangle 1"/>
          <p:cNvSpPr/>
          <p:nvPr/>
        </p:nvSpPr>
        <p:spPr>
          <a:xfrm>
            <a:off x="323528" y="3140968"/>
            <a:ext cx="8496944" cy="1374735"/>
          </a:xfrm>
          <a:prstGeom prst="rect">
            <a:avLst/>
          </a:prstGeom>
        </p:spPr>
        <p:txBody>
          <a:bodyPr wrap="square">
            <a:spAutoFit/>
          </a:bodyPr>
          <a:lstStyle/>
          <a:p>
            <a:pPr marL="342900" indent="-342900" algn="just">
              <a:lnSpc>
                <a:spcPts val="2000"/>
              </a:lnSpc>
              <a:buFont typeface="+mj-lt"/>
              <a:buAutoNum type="arabicPeriod"/>
            </a:pPr>
            <a:r>
              <a:rPr lang="en-GB" sz="1400" dirty="0"/>
              <a:t>FEM supported determination of the biomechanical response of the human spine considering all </a:t>
            </a:r>
            <a:r>
              <a:rPr lang="en-GB" sz="1400" dirty="0" err="1"/>
              <a:t>muscelo-sceletal</a:t>
            </a:r>
            <a:r>
              <a:rPr lang="en-GB" sz="1400" dirty="0"/>
              <a:t> characteristics, Acronym: </a:t>
            </a:r>
            <a:r>
              <a:rPr lang="en-GB" sz="1400" dirty="0" err="1"/>
              <a:t>BioSpine</a:t>
            </a:r>
            <a:r>
              <a:rPr lang="en-GB" sz="1400" dirty="0"/>
              <a:t>, Greek Ministry of Education, Lifelong Learning and Religious Affairs, "Support of Postdoctoral </a:t>
            </a:r>
            <a:r>
              <a:rPr lang="en-GB" sz="1400" dirty="0" smtClean="0"/>
              <a:t>Researchers“</a:t>
            </a:r>
          </a:p>
          <a:p>
            <a:pPr marL="342900" indent="-342900" algn="just">
              <a:lnSpc>
                <a:spcPts val="2000"/>
              </a:lnSpc>
              <a:buFont typeface="+mj-lt"/>
              <a:buAutoNum type="arabicPeriod"/>
            </a:pPr>
            <a:r>
              <a:rPr lang="en-GB" sz="1400" dirty="0" smtClean="0"/>
              <a:t>Optimizing </a:t>
            </a:r>
            <a:r>
              <a:rPr lang="en-GB" sz="1400" dirty="0"/>
              <a:t>the diagnostic value of SPECT myocardial perfusion images under the influence of respiratory motion, Cyprus Research Promotion </a:t>
            </a:r>
            <a:r>
              <a:rPr lang="en-GB" sz="1400" dirty="0" smtClean="0"/>
              <a:t>Foundation</a:t>
            </a:r>
            <a:r>
              <a:rPr lang="en-GB" sz="1400" dirty="0"/>
              <a:t> </a:t>
            </a:r>
            <a:endParaRPr lang="el-GR" sz="1400" dirty="0"/>
          </a:p>
        </p:txBody>
      </p:sp>
      <p:pic>
        <p:nvPicPr>
          <p:cNvPr id="18" name="Picture 8" descr="D:\Temp\RP spine 02.jpg"/>
          <p:cNvPicPr>
            <a:picLocks noChangeAspect="1" noChangeArrowheads="1"/>
          </p:cNvPicPr>
          <p:nvPr/>
        </p:nvPicPr>
        <p:blipFill>
          <a:blip r:embed="rId2" cstate="print"/>
          <a:srcRect/>
          <a:stretch>
            <a:fillRect/>
          </a:stretch>
        </p:blipFill>
        <p:spPr bwMode="auto">
          <a:xfrm>
            <a:off x="539552" y="4624747"/>
            <a:ext cx="2084434" cy="964493"/>
          </a:xfrm>
          <a:prstGeom prst="rect">
            <a:avLst/>
          </a:prstGeom>
          <a:noFill/>
        </p:spPr>
      </p:pic>
      <p:pic>
        <p:nvPicPr>
          <p:cNvPr id="19" name="Picture 10" descr="D:\Temp\spine 03.jpg"/>
          <p:cNvPicPr>
            <a:picLocks noChangeAspect="1" noChangeArrowheads="1"/>
          </p:cNvPicPr>
          <p:nvPr/>
        </p:nvPicPr>
        <p:blipFill>
          <a:blip r:embed="rId3" cstate="print"/>
          <a:srcRect/>
          <a:stretch>
            <a:fillRect/>
          </a:stretch>
        </p:blipFill>
        <p:spPr bwMode="auto">
          <a:xfrm>
            <a:off x="2915816" y="4560830"/>
            <a:ext cx="1590188" cy="1172426"/>
          </a:xfrm>
          <a:prstGeom prst="rect">
            <a:avLst/>
          </a:prstGeom>
          <a:noFill/>
        </p:spPr>
      </p:pic>
      <p:pic>
        <p:nvPicPr>
          <p:cNvPr id="25" name="Picture 24" descr="photo mold heart 06.jpg"/>
          <p:cNvPicPr/>
          <p:nvPr/>
        </p:nvPicPr>
        <p:blipFill>
          <a:blip r:embed="rId4" cstate="print"/>
          <a:stretch>
            <a:fillRect/>
          </a:stretch>
        </p:blipFill>
        <p:spPr>
          <a:xfrm>
            <a:off x="4644008" y="4651475"/>
            <a:ext cx="2211371" cy="937765"/>
          </a:xfrm>
          <a:prstGeom prst="rect">
            <a:avLst/>
          </a:prstGeom>
        </p:spPr>
      </p:pic>
      <p:pic>
        <p:nvPicPr>
          <p:cNvPr id="26" name="Picture 5" descr="K:\Projects - Research FREDERICK\2012_10 Υγεια Παρποτας\2014_03_29 Seminar\MPI RESP movies\Copy fig 04.jpg"/>
          <p:cNvPicPr>
            <a:picLocks noChangeAspect="1" noChangeArrowheads="1"/>
          </p:cNvPicPr>
          <p:nvPr/>
        </p:nvPicPr>
        <p:blipFill>
          <a:blip r:embed="rId5" cstate="print"/>
          <a:srcRect/>
          <a:stretch>
            <a:fillRect/>
          </a:stretch>
        </p:blipFill>
        <p:spPr bwMode="auto">
          <a:xfrm>
            <a:off x="7092280" y="4579467"/>
            <a:ext cx="1442375" cy="1081781"/>
          </a:xfrm>
          <a:prstGeom prst="rect">
            <a:avLst/>
          </a:prstGeom>
          <a:noFill/>
        </p:spPr>
      </p:pic>
      <p:sp>
        <p:nvSpPr>
          <p:cNvPr id="28" name="Rectangle 27"/>
          <p:cNvSpPr/>
          <p:nvPr/>
        </p:nvSpPr>
        <p:spPr>
          <a:xfrm>
            <a:off x="297601" y="2852936"/>
            <a:ext cx="2316147" cy="307777"/>
          </a:xfrm>
          <a:prstGeom prst="rect">
            <a:avLst/>
          </a:prstGeom>
        </p:spPr>
        <p:txBody>
          <a:bodyPr wrap="none">
            <a:spAutoFit/>
          </a:bodyPr>
          <a:lstStyle/>
          <a:p>
            <a:r>
              <a:rPr lang="es-NI" sz="1400" b="1" dirty="0">
                <a:solidFill>
                  <a:srgbClr val="0070C0"/>
                </a:solidFill>
              </a:rPr>
              <a:t>3</a:t>
            </a:r>
            <a:r>
              <a:rPr lang="es-NI" sz="1400" b="1" dirty="0" smtClean="0">
                <a:solidFill>
                  <a:srgbClr val="0070C0"/>
                </a:solidFill>
              </a:rPr>
              <a:t>. </a:t>
            </a:r>
            <a:r>
              <a:rPr lang="es-NI" sz="1400" b="1" dirty="0" err="1">
                <a:solidFill>
                  <a:srgbClr val="0070C0"/>
                </a:solidFill>
              </a:rPr>
              <a:t>Relative</a:t>
            </a:r>
            <a:r>
              <a:rPr lang="es-NI" sz="1400" b="1" dirty="0">
                <a:solidFill>
                  <a:srgbClr val="0070C0"/>
                </a:solidFill>
              </a:rPr>
              <a:t> </a:t>
            </a:r>
            <a:r>
              <a:rPr lang="es-NI" sz="1400" b="1" dirty="0" err="1">
                <a:solidFill>
                  <a:srgbClr val="0070C0"/>
                </a:solidFill>
              </a:rPr>
              <a:t>Research</a:t>
            </a:r>
            <a:r>
              <a:rPr lang="es-NI" sz="1400" b="1" dirty="0">
                <a:solidFill>
                  <a:srgbClr val="0070C0"/>
                </a:solidFill>
              </a:rPr>
              <a:t> </a:t>
            </a:r>
            <a:r>
              <a:rPr lang="es-NI" sz="1400" b="1" dirty="0" err="1">
                <a:solidFill>
                  <a:srgbClr val="0070C0"/>
                </a:solidFill>
              </a:rPr>
              <a:t>projects</a:t>
            </a:r>
            <a:endParaRPr lang="es-NI" sz="1400" b="1" dirty="0">
              <a:solidFill>
                <a:srgbClr val="0070C0"/>
              </a:solidFill>
            </a:endParaRPr>
          </a:p>
        </p:txBody>
      </p:sp>
      <p:sp>
        <p:nvSpPr>
          <p:cNvPr id="29" name="Rectangle 28"/>
          <p:cNvSpPr/>
          <p:nvPr/>
        </p:nvSpPr>
        <p:spPr>
          <a:xfrm>
            <a:off x="2987824" y="6309320"/>
            <a:ext cx="5760640" cy="430887"/>
          </a:xfrm>
          <a:prstGeom prst="rect">
            <a:avLst/>
          </a:prstGeom>
        </p:spPr>
        <p:txBody>
          <a:bodyPr wrap="square">
            <a:spAutoFit/>
          </a:bodyPr>
          <a:lstStyle/>
          <a:p>
            <a:pPr algn="ctr"/>
            <a:r>
              <a:rPr lang="en-US" sz="1100" b="1" dirty="0"/>
              <a:t>BIONECA Workshop, Working Group (WG) meeting and Management Committee (MC) </a:t>
            </a:r>
            <a:r>
              <a:rPr lang="en-US" sz="1100" b="1" dirty="0" smtClean="0"/>
              <a:t>Meeting </a:t>
            </a:r>
          </a:p>
          <a:p>
            <a:pPr algn="ctr"/>
            <a:r>
              <a:rPr lang="en-US" sz="1100" b="1" dirty="0" smtClean="0"/>
              <a:t>Bucharest </a:t>
            </a:r>
            <a:r>
              <a:rPr lang="en-US" sz="1100" b="1" dirty="0"/>
              <a:t>(ROMANIA</a:t>
            </a:r>
            <a:r>
              <a:rPr lang="en-US" sz="1100" b="1" dirty="0" smtClean="0"/>
              <a:t>), </a:t>
            </a:r>
            <a:r>
              <a:rPr lang="en-US" sz="1100" b="1" dirty="0"/>
              <a:t>10-12 October </a:t>
            </a:r>
            <a:r>
              <a:rPr lang="en-US" sz="1100" b="1" dirty="0" smtClean="0"/>
              <a:t>2017</a:t>
            </a:r>
            <a:endParaRPr lang="el-GR" sz="1100" dirty="0"/>
          </a:p>
        </p:txBody>
      </p:sp>
      <p:sp>
        <p:nvSpPr>
          <p:cNvPr id="30" name="Rectangle 29"/>
          <p:cNvSpPr/>
          <p:nvPr/>
        </p:nvSpPr>
        <p:spPr>
          <a:xfrm>
            <a:off x="2750997" y="15007"/>
            <a:ext cx="4248472" cy="461665"/>
          </a:xfrm>
          <a:prstGeom prst="rect">
            <a:avLst/>
          </a:prstGeom>
        </p:spPr>
        <p:txBody>
          <a:bodyPr wrap="square">
            <a:spAutoFit/>
          </a:bodyPr>
          <a:lstStyle/>
          <a:p>
            <a:pPr algn="ctr"/>
            <a:r>
              <a:rPr lang="en-US" sz="1200" b="1" i="1" dirty="0" smtClean="0"/>
              <a:t>COST Action CA16122: </a:t>
            </a:r>
            <a:r>
              <a:rPr lang="en-US" sz="1200" b="1" dirty="0" smtClean="0"/>
              <a:t>Biomaterials and Advanced Physical Techniques for Regenerative Cardiology and Neurology</a:t>
            </a:r>
            <a:endParaRPr lang="en-US" sz="1200" b="1" dirty="0" smtClean="0"/>
          </a:p>
        </p:txBody>
      </p:sp>
      <p:pic>
        <p:nvPicPr>
          <p:cNvPr id="31" name="Picture 30" descr="H:\FU Ευρωπαϊκες Εθνικές Eπιτροπές\Γραφείο Διασύνδεσης\Frederick University Liaison Offices (Vaso)\logos frederick\logos frederick - short.jpg"/>
          <p:cNvPicPr/>
          <p:nvPr/>
        </p:nvPicPr>
        <p:blipFill>
          <a:blip r:embed="rId6" cstate="print"/>
          <a:srcRect/>
          <a:stretch>
            <a:fillRect/>
          </a:stretch>
        </p:blipFill>
        <p:spPr bwMode="auto">
          <a:xfrm>
            <a:off x="261307" y="6359603"/>
            <a:ext cx="2158718" cy="369953"/>
          </a:xfrm>
          <a:prstGeom prst="rect">
            <a:avLst/>
          </a:prstGeom>
          <a:noFill/>
          <a:ln w="9525">
            <a:noFill/>
            <a:miter lim="800000"/>
            <a:headEnd/>
            <a:tailEnd/>
          </a:ln>
        </p:spPr>
      </p:pic>
      <p:pic>
        <p:nvPicPr>
          <p:cNvPr id="3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72909" y="42391"/>
            <a:ext cx="1377679"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1080" y="41760"/>
            <a:ext cx="2187545"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35"/>
          <p:cNvSpPr/>
          <p:nvPr/>
        </p:nvSpPr>
        <p:spPr>
          <a:xfrm>
            <a:off x="374659" y="1005696"/>
            <a:ext cx="8589829" cy="1631216"/>
          </a:xfrm>
          <a:prstGeom prst="rect">
            <a:avLst/>
          </a:prstGeom>
        </p:spPr>
        <p:txBody>
          <a:bodyPr wrap="square">
            <a:spAutoFit/>
          </a:bodyPr>
          <a:lstStyle/>
          <a:p>
            <a:pPr algn="just">
              <a:lnSpc>
                <a:spcPts val="2000"/>
              </a:lnSpc>
            </a:pPr>
            <a:r>
              <a:rPr lang="en-US" sz="1400" dirty="0" smtClean="0"/>
              <a:t>Research </a:t>
            </a:r>
            <a:r>
              <a:rPr lang="en-US" sz="1400" dirty="0"/>
              <a:t>interests are in the area of Bioengineering (Bone material properties determination), Materials properties determination, Rapid Prototyping Technology, </a:t>
            </a:r>
            <a:r>
              <a:rPr lang="en-US" sz="1400" dirty="0" smtClean="0"/>
              <a:t>Machine </a:t>
            </a:r>
            <a:r>
              <a:rPr lang="en-US" sz="1400" dirty="0"/>
              <a:t>elements, </a:t>
            </a:r>
            <a:r>
              <a:rPr lang="en-US" sz="1400" dirty="0" smtClean="0"/>
              <a:t>Manufacturing </a:t>
            </a:r>
            <a:r>
              <a:rPr lang="en-US" sz="1400" dirty="0" smtClean="0"/>
              <a:t>processes, CAD-CAM </a:t>
            </a:r>
            <a:r>
              <a:rPr lang="en-US" sz="1400" dirty="0"/>
              <a:t>systems, CNC Machine Tools, Design and </a:t>
            </a:r>
            <a:r>
              <a:rPr lang="en-US" sz="1400" dirty="0" smtClean="0"/>
              <a:t>Manufacturing</a:t>
            </a:r>
            <a:r>
              <a:rPr lang="en-US" sz="1400" dirty="0"/>
              <a:t>. </a:t>
            </a:r>
            <a:endParaRPr lang="en-US" sz="1400" dirty="0" smtClean="0"/>
          </a:p>
          <a:p>
            <a:pPr algn="just">
              <a:lnSpc>
                <a:spcPts val="2000"/>
              </a:lnSpc>
            </a:pPr>
            <a:r>
              <a:rPr lang="en-US" sz="1400" dirty="0" smtClean="0"/>
              <a:t>Reviewer </a:t>
            </a:r>
            <a:r>
              <a:rPr lang="en-US" sz="1400" dirty="0"/>
              <a:t>in several scientific journals and conference papers (Journal of Applied Biomechanics, Journal Materials Science and Engineering, Journal Colloids and Surfaces, Journal Ecological Engineering, Advances in Tribology, International Symposium on Design and Research).</a:t>
            </a:r>
            <a:endParaRPr lang="el-GR" sz="1400" dirty="0"/>
          </a:p>
        </p:txBody>
      </p:sp>
      <p:sp>
        <p:nvSpPr>
          <p:cNvPr id="37" name="Rectangle 36"/>
          <p:cNvSpPr/>
          <p:nvPr/>
        </p:nvSpPr>
        <p:spPr>
          <a:xfrm>
            <a:off x="297601" y="672951"/>
            <a:ext cx="1890261" cy="307777"/>
          </a:xfrm>
          <a:prstGeom prst="rect">
            <a:avLst/>
          </a:prstGeom>
        </p:spPr>
        <p:txBody>
          <a:bodyPr wrap="none">
            <a:spAutoFit/>
          </a:bodyPr>
          <a:lstStyle/>
          <a:p>
            <a:r>
              <a:rPr lang="es-NI" sz="1400" b="1" dirty="0" smtClean="0">
                <a:solidFill>
                  <a:srgbClr val="0070C0"/>
                </a:solidFill>
              </a:rPr>
              <a:t>2</a:t>
            </a:r>
            <a:r>
              <a:rPr lang="es-NI" sz="1400" b="1" dirty="0">
                <a:solidFill>
                  <a:srgbClr val="0070C0"/>
                </a:solidFill>
              </a:rPr>
              <a:t>. </a:t>
            </a:r>
            <a:r>
              <a:rPr lang="es-NI" sz="1400" b="1" dirty="0" err="1">
                <a:solidFill>
                  <a:srgbClr val="0070C0"/>
                </a:solidFill>
              </a:rPr>
              <a:t>Research</a:t>
            </a:r>
            <a:r>
              <a:rPr lang="es-NI" sz="1400" b="1" dirty="0">
                <a:solidFill>
                  <a:srgbClr val="0070C0"/>
                </a:solidFill>
              </a:rPr>
              <a:t> </a:t>
            </a:r>
            <a:r>
              <a:rPr lang="es-NI" sz="1400" b="1" dirty="0" err="1" smtClean="0">
                <a:solidFill>
                  <a:srgbClr val="0070C0"/>
                </a:solidFill>
              </a:rPr>
              <a:t>experience</a:t>
            </a:r>
            <a:endParaRPr lang="en-US" sz="1400" dirty="0">
              <a:solidFill>
                <a:srgbClr val="0070C0"/>
              </a:solidFill>
            </a:endParaRPr>
          </a:p>
        </p:txBody>
      </p:sp>
      <p:cxnSp>
        <p:nvCxnSpPr>
          <p:cNvPr id="38" name="Straight Connector 37"/>
          <p:cNvCxnSpPr/>
          <p:nvPr/>
        </p:nvCxnSpPr>
        <p:spPr>
          <a:xfrm>
            <a:off x="251520" y="6237312"/>
            <a:ext cx="8517821" cy="0"/>
          </a:xfrm>
          <a:prstGeom prst="line">
            <a:avLst/>
          </a:prstGeom>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29769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3057</TotalTime>
  <Words>422</Words>
  <Application>Microsoft Office PowerPoint</Application>
  <PresentationFormat>On-screen Show (4:3)</PresentationFormat>
  <Paragraphs>22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Frederick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lontos</dc:creator>
  <cp:lastModifiedBy>Lontos Antonios</cp:lastModifiedBy>
  <cp:revision>389</cp:revision>
  <dcterms:created xsi:type="dcterms:W3CDTF">2014-03-26T07:41:01Z</dcterms:created>
  <dcterms:modified xsi:type="dcterms:W3CDTF">2017-10-09T06:58:23Z</dcterms:modified>
</cp:coreProperties>
</file>