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61"/>
    <p:restoredTop sz="94674"/>
  </p:normalViewPr>
  <p:slideViewPr>
    <p:cSldViewPr snapToGrid="0" snapToObjects="1">
      <p:cViewPr>
        <p:scale>
          <a:sx n="121" d="100"/>
          <a:sy n="121" d="100"/>
        </p:scale>
        <p:origin x="168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5C65E1-DF8D-9C45-B0B1-AC9701141301}" type="datetimeFigureOut">
              <a:rPr lang="es-ES_tradnl" smtClean="0"/>
              <a:t>8/10/17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C7B122-5680-094B-B6E7-A19715C8AFC7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904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x-none" sz="1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 approach will help achieve a </a:t>
            </a:r>
            <a:r>
              <a:rPr lang="en-US" sz="1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standardization of transplant procedures</a:t>
            </a:r>
            <a:endParaRPr lang="it-IT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02F62-7A7B-6A48-9557-A672058E99B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15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BBB6-6C09-D940-8F5A-F2950BB92B1C}" type="datetimeFigureOut">
              <a:rPr lang="es-ES_tradnl" smtClean="0"/>
              <a:t>8/10/17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B73B-AE41-0B44-8426-DA33D37B5E5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6672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BBB6-6C09-D940-8F5A-F2950BB92B1C}" type="datetimeFigureOut">
              <a:rPr lang="es-ES_tradnl" smtClean="0"/>
              <a:t>8/10/17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B73B-AE41-0B44-8426-DA33D37B5E5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31985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BBB6-6C09-D940-8F5A-F2950BB92B1C}" type="datetimeFigureOut">
              <a:rPr lang="es-ES_tradnl" smtClean="0"/>
              <a:t>8/10/17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B73B-AE41-0B44-8426-DA33D37B5E5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1574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BBB6-6C09-D940-8F5A-F2950BB92B1C}" type="datetimeFigureOut">
              <a:rPr lang="es-ES_tradnl" smtClean="0"/>
              <a:t>8/10/17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B73B-AE41-0B44-8426-DA33D37B5E5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08340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BBB6-6C09-D940-8F5A-F2950BB92B1C}" type="datetimeFigureOut">
              <a:rPr lang="es-ES_tradnl" smtClean="0"/>
              <a:t>8/10/17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B73B-AE41-0B44-8426-DA33D37B5E5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88436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BBB6-6C09-D940-8F5A-F2950BB92B1C}" type="datetimeFigureOut">
              <a:rPr lang="es-ES_tradnl" smtClean="0"/>
              <a:t>8/10/17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B73B-AE41-0B44-8426-DA33D37B5E5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67266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BBB6-6C09-D940-8F5A-F2950BB92B1C}" type="datetimeFigureOut">
              <a:rPr lang="es-ES_tradnl" smtClean="0"/>
              <a:t>8/10/17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B73B-AE41-0B44-8426-DA33D37B5E5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9770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BBB6-6C09-D940-8F5A-F2950BB92B1C}" type="datetimeFigureOut">
              <a:rPr lang="es-ES_tradnl" smtClean="0"/>
              <a:t>8/10/17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B73B-AE41-0B44-8426-DA33D37B5E5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015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BBB6-6C09-D940-8F5A-F2950BB92B1C}" type="datetimeFigureOut">
              <a:rPr lang="es-ES_tradnl" smtClean="0"/>
              <a:t>8/10/17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B73B-AE41-0B44-8426-DA33D37B5E5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9757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BBB6-6C09-D940-8F5A-F2950BB92B1C}" type="datetimeFigureOut">
              <a:rPr lang="es-ES_tradnl" smtClean="0"/>
              <a:t>8/10/17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B73B-AE41-0B44-8426-DA33D37B5E5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37439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BBB6-6C09-D940-8F5A-F2950BB92B1C}" type="datetimeFigureOut">
              <a:rPr lang="es-ES_tradnl" smtClean="0"/>
              <a:t>8/10/17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B73B-AE41-0B44-8426-DA33D37B5E5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28311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4BBB6-6C09-D940-8F5A-F2950BB92B1C}" type="datetimeFigureOut">
              <a:rPr lang="es-ES_tradnl" smtClean="0"/>
              <a:t>8/10/17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7B73B-AE41-0B44-8426-DA33D37B5E5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14354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0.png"/><Relationship Id="rId12" Type="http://schemas.openxmlformats.org/officeDocument/2006/relationships/image" Target="../media/image21.emf"/><Relationship Id="rId13" Type="http://schemas.openxmlformats.org/officeDocument/2006/relationships/image" Target="../media/image22.emf"/><Relationship Id="rId1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.emf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COST_LOGO_pms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450" y="175526"/>
            <a:ext cx="1730219" cy="818598"/>
          </a:xfrm>
          <a:prstGeom prst="rect">
            <a:avLst/>
          </a:prstGeom>
        </p:spPr>
      </p:pic>
      <p:sp>
        <p:nvSpPr>
          <p:cNvPr id="6" name="Titolo 3"/>
          <p:cNvSpPr txBox="1">
            <a:spLocks/>
          </p:cNvSpPr>
          <p:nvPr/>
        </p:nvSpPr>
        <p:spPr>
          <a:xfrm>
            <a:off x="0" y="-14938"/>
            <a:ext cx="8580986" cy="23042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2400" b="1" dirty="0" err="1">
                <a:solidFill>
                  <a:srgbClr val="800000"/>
                </a:solidFill>
              </a:rPr>
              <a:t>Biomaterials</a:t>
            </a:r>
            <a:r>
              <a:rPr lang="it-IT" sz="2400" b="1" dirty="0">
                <a:solidFill>
                  <a:srgbClr val="800000"/>
                </a:solidFill>
              </a:rPr>
              <a:t> and </a:t>
            </a:r>
            <a:r>
              <a:rPr lang="it-IT" sz="2400" b="1" dirty="0" err="1">
                <a:solidFill>
                  <a:srgbClr val="800000"/>
                </a:solidFill>
              </a:rPr>
              <a:t>advanced</a:t>
            </a:r>
            <a:r>
              <a:rPr lang="it-IT" sz="2400" b="1" dirty="0">
                <a:solidFill>
                  <a:srgbClr val="800000"/>
                </a:solidFill>
              </a:rPr>
              <a:t> </a:t>
            </a:r>
            <a:r>
              <a:rPr lang="it-IT" sz="2400" b="1" dirty="0" err="1">
                <a:solidFill>
                  <a:srgbClr val="800000"/>
                </a:solidFill>
              </a:rPr>
              <a:t>physical</a:t>
            </a:r>
            <a:r>
              <a:rPr lang="it-IT" sz="2400" b="1" dirty="0">
                <a:solidFill>
                  <a:srgbClr val="800000"/>
                </a:solidFill>
              </a:rPr>
              <a:t> </a:t>
            </a:r>
            <a:r>
              <a:rPr lang="it-IT" sz="2400" b="1" dirty="0" err="1" smtClean="0">
                <a:solidFill>
                  <a:srgbClr val="800000"/>
                </a:solidFill>
              </a:rPr>
              <a:t>techniques</a:t>
            </a:r>
            <a:r>
              <a:rPr lang="it-IT" sz="2400" b="1" dirty="0">
                <a:solidFill>
                  <a:srgbClr val="800000"/>
                </a:solidFill>
              </a:rPr>
              <a:t> </a:t>
            </a:r>
            <a:r>
              <a:rPr lang="it-IT" sz="2400" b="1" dirty="0" smtClean="0">
                <a:solidFill>
                  <a:srgbClr val="800000"/>
                </a:solidFill>
              </a:rPr>
              <a:t>for </a:t>
            </a:r>
            <a:r>
              <a:rPr lang="it-IT" sz="2400" b="1" dirty="0" err="1">
                <a:solidFill>
                  <a:srgbClr val="800000"/>
                </a:solidFill>
              </a:rPr>
              <a:t>Regenerative</a:t>
            </a:r>
            <a:r>
              <a:rPr lang="it-IT" sz="2400" b="1" dirty="0">
                <a:solidFill>
                  <a:srgbClr val="800000"/>
                </a:solidFill>
              </a:rPr>
              <a:t> </a:t>
            </a:r>
            <a:r>
              <a:rPr lang="it-IT" sz="2400" b="1" dirty="0" err="1">
                <a:solidFill>
                  <a:srgbClr val="800000"/>
                </a:solidFill>
              </a:rPr>
              <a:t>Cardiology</a:t>
            </a:r>
            <a:r>
              <a:rPr lang="it-IT" sz="2400" b="1" dirty="0">
                <a:solidFill>
                  <a:srgbClr val="800000"/>
                </a:solidFill>
              </a:rPr>
              <a:t> and </a:t>
            </a:r>
            <a:r>
              <a:rPr lang="it-IT" sz="2400" b="1" dirty="0" err="1">
                <a:solidFill>
                  <a:srgbClr val="800000"/>
                </a:solidFill>
              </a:rPr>
              <a:t>Neurology</a:t>
            </a:r>
            <a:r>
              <a:rPr lang="it-IT" sz="2400" b="1" dirty="0">
                <a:solidFill>
                  <a:srgbClr val="800000"/>
                </a:solidFill>
              </a:rPr>
              <a:t> (BIONECA)</a:t>
            </a: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-2207612" y="658737"/>
            <a:ext cx="8566326" cy="8639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>
                <a:solidFill>
                  <a:srgbClr val="800000"/>
                </a:solidFill>
              </a:rPr>
              <a:t>WG4: Stem </a:t>
            </a:r>
            <a:r>
              <a:rPr lang="en-US" sz="9600" b="1" dirty="0" smtClean="0">
                <a:solidFill>
                  <a:srgbClr val="800000"/>
                </a:solidFill>
              </a:rPr>
              <a:t>Cells and </a:t>
            </a:r>
            <a:r>
              <a:rPr lang="en-US" sz="9600" b="1" dirty="0">
                <a:solidFill>
                  <a:srgbClr val="800000"/>
                </a:solidFill>
              </a:rPr>
              <a:t>Neurology</a:t>
            </a:r>
          </a:p>
          <a:p>
            <a:endParaRPr lang="it-IT" sz="7400" dirty="0">
              <a:solidFill>
                <a:srgbClr val="800000"/>
              </a:solidFill>
            </a:endParaRPr>
          </a:p>
          <a:p>
            <a:r>
              <a:rPr lang="it-IT" sz="2400" dirty="0"/>
              <a:t/>
            </a:r>
            <a:br>
              <a:rPr lang="it-IT" sz="2400" dirty="0"/>
            </a:b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107849" y="1161083"/>
            <a:ext cx="81333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i="1" dirty="0" smtClean="0"/>
              <a:t>Salvador Martinez. </a:t>
            </a:r>
            <a:r>
              <a:rPr lang="it-IT" dirty="0" err="1" smtClean="0"/>
              <a:t>Instituto</a:t>
            </a:r>
            <a:r>
              <a:rPr lang="it-IT" dirty="0" smtClean="0"/>
              <a:t> de </a:t>
            </a:r>
            <a:r>
              <a:rPr lang="it-IT" dirty="0" err="1" smtClean="0"/>
              <a:t>Neurociencias</a:t>
            </a:r>
            <a:r>
              <a:rPr lang="it-IT" dirty="0" smtClean="0"/>
              <a:t> CSIC-UMH. Alicante</a:t>
            </a:r>
            <a:r>
              <a:rPr lang="it-IT" dirty="0" smtClean="0"/>
              <a:t>, </a:t>
            </a:r>
            <a:r>
              <a:rPr lang="it-IT" dirty="0" err="1" smtClean="0"/>
              <a:t>Spain</a:t>
            </a:r>
            <a:endParaRPr lang="it-IT" dirty="0" smtClean="0"/>
          </a:p>
          <a:p>
            <a:endParaRPr lang="it-IT" dirty="0" smtClean="0"/>
          </a:p>
          <a:p>
            <a:r>
              <a:rPr lang="it-IT" i="1" dirty="0" smtClean="0"/>
              <a:t>Jose Maria </a:t>
            </a:r>
            <a:r>
              <a:rPr lang="it-IT" i="1" dirty="0" err="1" smtClean="0"/>
              <a:t>Moraleda</a:t>
            </a:r>
            <a:r>
              <a:rPr lang="it-IT" i="1" dirty="0" smtClean="0"/>
              <a:t>. </a:t>
            </a:r>
            <a:r>
              <a:rPr lang="it-IT" dirty="0" err="1" smtClean="0"/>
              <a:t>Hematology</a:t>
            </a:r>
            <a:r>
              <a:rPr lang="it-IT" dirty="0" smtClean="0"/>
              <a:t> Service. Hospital </a:t>
            </a:r>
            <a:r>
              <a:rPr lang="it-IT" dirty="0" err="1" smtClean="0"/>
              <a:t>Univ</a:t>
            </a:r>
            <a:r>
              <a:rPr lang="it-IT" dirty="0" smtClean="0"/>
              <a:t>. </a:t>
            </a:r>
            <a:r>
              <a:rPr lang="it-IT" dirty="0" err="1" smtClean="0"/>
              <a:t>Arrixaca</a:t>
            </a:r>
            <a:r>
              <a:rPr lang="it-IT" dirty="0" smtClean="0"/>
              <a:t>. Murcia, </a:t>
            </a:r>
            <a:r>
              <a:rPr lang="it-IT" dirty="0" err="1" smtClean="0"/>
              <a:t>Spain</a:t>
            </a:r>
            <a:endParaRPr lang="it-IT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7218" y="1659633"/>
            <a:ext cx="1457122" cy="36558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1531" y="1082362"/>
            <a:ext cx="939258" cy="478358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07849" y="2158620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b="1" dirty="0" err="1" smtClean="0">
                <a:solidFill>
                  <a:srgbClr val="000000"/>
                </a:solidFill>
                <a:effectLst/>
                <a:latin typeface="Arial" charset="0"/>
              </a:rPr>
              <a:t>Clinical</a:t>
            </a:r>
            <a:r>
              <a:rPr lang="es-ES_tradnl" b="1" dirty="0" smtClean="0">
                <a:solidFill>
                  <a:srgbClr val="000000"/>
                </a:solidFill>
                <a:effectLst/>
                <a:latin typeface="Arial" charset="0"/>
              </a:rPr>
              <a:t> </a:t>
            </a:r>
            <a:r>
              <a:rPr lang="es-ES_tradnl" b="1" dirty="0" err="1" smtClean="0">
                <a:solidFill>
                  <a:srgbClr val="000000"/>
                </a:solidFill>
                <a:effectLst/>
                <a:latin typeface="Arial" charset="0"/>
              </a:rPr>
              <a:t>trials</a:t>
            </a:r>
            <a:r>
              <a:rPr lang="es-ES_tradnl" b="1" dirty="0" smtClean="0">
                <a:solidFill>
                  <a:srgbClr val="000000"/>
                </a:solidFill>
                <a:effectLst/>
                <a:latin typeface="Arial" charset="0"/>
              </a:rPr>
              <a:t>: BM-</a:t>
            </a:r>
            <a:r>
              <a:rPr lang="es-ES_tradnl" b="1" dirty="0" err="1" smtClean="0">
                <a:solidFill>
                  <a:srgbClr val="000000"/>
                </a:solidFill>
                <a:effectLst/>
                <a:latin typeface="Arial" charset="0"/>
              </a:rPr>
              <a:t>MNCs</a:t>
            </a:r>
            <a:r>
              <a:rPr lang="es-ES_tradnl" b="1" dirty="0" smtClean="0">
                <a:solidFill>
                  <a:srgbClr val="000000"/>
                </a:solidFill>
                <a:effectLst/>
                <a:latin typeface="Arial" charset="0"/>
              </a:rPr>
              <a:t> in ALS</a:t>
            </a:r>
          </a:p>
          <a:p>
            <a:r>
              <a:rPr lang="es-ES_tradnl" b="1" dirty="0" err="1" smtClean="0">
                <a:solidFill>
                  <a:srgbClr val="0070C0"/>
                </a:solidFill>
              </a:rPr>
              <a:t>Clinical</a:t>
            </a:r>
            <a:r>
              <a:rPr lang="es-ES_tradnl" b="1" dirty="0" smtClean="0">
                <a:solidFill>
                  <a:srgbClr val="0070C0"/>
                </a:solidFill>
              </a:rPr>
              <a:t> Trial </a:t>
            </a:r>
            <a:r>
              <a:rPr lang="es-ES_tradnl" b="1" dirty="0" err="1" smtClean="0">
                <a:solidFill>
                  <a:srgbClr val="0070C0"/>
                </a:solidFill>
              </a:rPr>
              <a:t>on</a:t>
            </a:r>
            <a:r>
              <a:rPr lang="es-ES_tradnl" b="1" dirty="0" smtClean="0">
                <a:solidFill>
                  <a:srgbClr val="0070C0"/>
                </a:solidFill>
              </a:rPr>
              <a:t> </a:t>
            </a:r>
            <a:r>
              <a:rPr lang="es-ES_tradnl" b="1" dirty="0" err="1" smtClean="0">
                <a:solidFill>
                  <a:srgbClr val="0070C0"/>
                </a:solidFill>
              </a:rPr>
              <a:t>the</a:t>
            </a:r>
            <a:r>
              <a:rPr lang="es-ES_tradnl" b="1" dirty="0" smtClean="0">
                <a:solidFill>
                  <a:srgbClr val="0070C0"/>
                </a:solidFill>
              </a:rPr>
              <a:t> Use of </a:t>
            </a:r>
            <a:r>
              <a:rPr lang="es-ES_tradnl" b="1" dirty="0" err="1" smtClean="0">
                <a:solidFill>
                  <a:srgbClr val="0070C0"/>
                </a:solidFill>
              </a:rPr>
              <a:t>Autologous</a:t>
            </a:r>
            <a:r>
              <a:rPr lang="es-ES_tradnl" b="1" dirty="0" smtClean="0">
                <a:solidFill>
                  <a:srgbClr val="0070C0"/>
                </a:solidFill>
              </a:rPr>
              <a:t> </a:t>
            </a:r>
            <a:r>
              <a:rPr lang="es-ES_tradnl" b="1" dirty="0" err="1" smtClean="0">
                <a:solidFill>
                  <a:srgbClr val="0070C0"/>
                </a:solidFill>
              </a:rPr>
              <a:t>Bone</a:t>
            </a:r>
            <a:r>
              <a:rPr lang="es-ES_tradnl" b="1" dirty="0" smtClean="0">
                <a:solidFill>
                  <a:srgbClr val="0070C0"/>
                </a:solidFill>
              </a:rPr>
              <a:t> </a:t>
            </a:r>
            <a:r>
              <a:rPr lang="es-ES_tradnl" b="1" dirty="0" err="1" smtClean="0">
                <a:solidFill>
                  <a:srgbClr val="0070C0"/>
                </a:solidFill>
              </a:rPr>
              <a:t>Marrow</a:t>
            </a:r>
            <a:r>
              <a:rPr lang="es-ES_tradnl" b="1" dirty="0" smtClean="0">
                <a:solidFill>
                  <a:srgbClr val="0070C0"/>
                </a:solidFill>
              </a:rPr>
              <a:t> </a:t>
            </a:r>
            <a:r>
              <a:rPr lang="es-ES_tradnl" b="1" dirty="0" err="1" smtClean="0">
                <a:solidFill>
                  <a:srgbClr val="0070C0"/>
                </a:solidFill>
              </a:rPr>
              <a:t>Stem</a:t>
            </a:r>
            <a:r>
              <a:rPr lang="es-ES_tradnl" b="1" dirty="0" smtClean="0">
                <a:solidFill>
                  <a:srgbClr val="0070C0"/>
                </a:solidFill>
              </a:rPr>
              <a:t> </a:t>
            </a:r>
            <a:r>
              <a:rPr lang="es-ES_tradnl" b="1" dirty="0" err="1" smtClean="0">
                <a:solidFill>
                  <a:srgbClr val="0070C0"/>
                </a:solidFill>
              </a:rPr>
              <a:t>Cells</a:t>
            </a:r>
            <a:r>
              <a:rPr lang="es-ES_tradnl" b="1" dirty="0" smtClean="0">
                <a:solidFill>
                  <a:srgbClr val="0070C0"/>
                </a:solidFill>
              </a:rPr>
              <a:t> in </a:t>
            </a:r>
            <a:r>
              <a:rPr lang="es-ES_tradnl" b="1" dirty="0" err="1" smtClean="0">
                <a:solidFill>
                  <a:srgbClr val="0070C0"/>
                </a:solidFill>
              </a:rPr>
              <a:t>Amyotrophic</a:t>
            </a:r>
            <a:r>
              <a:rPr lang="es-ES_tradnl" b="1" dirty="0" smtClean="0">
                <a:solidFill>
                  <a:srgbClr val="0070C0"/>
                </a:solidFill>
              </a:rPr>
              <a:t> Lateral </a:t>
            </a:r>
            <a:r>
              <a:rPr lang="es-ES_tradnl" b="1" dirty="0" err="1" smtClean="0">
                <a:solidFill>
                  <a:srgbClr val="0070C0"/>
                </a:solidFill>
              </a:rPr>
              <a:t>Sclerosis</a:t>
            </a:r>
            <a:r>
              <a:rPr lang="es-ES_tradnl" b="1" dirty="0" smtClean="0">
                <a:solidFill>
                  <a:srgbClr val="0070C0"/>
                </a:solidFill>
              </a:rPr>
              <a:t> (CMN/ELA)</a:t>
            </a:r>
            <a:r>
              <a:rPr lang="es-ES_tradnl" dirty="0" smtClean="0">
                <a:solidFill>
                  <a:srgbClr val="0070C0"/>
                </a:solidFill>
                <a:effectLst/>
                <a:latin typeface="MS PGothic" charset="-128"/>
              </a:rPr>
              <a:t/>
            </a:r>
            <a:br>
              <a:rPr lang="es-ES_tradnl" dirty="0" smtClean="0">
                <a:solidFill>
                  <a:srgbClr val="0070C0"/>
                </a:solidFill>
                <a:effectLst/>
                <a:latin typeface="MS PGothic" charset="-128"/>
              </a:rPr>
            </a:br>
            <a:r>
              <a:rPr lang="es-ES_tradnl" b="1" dirty="0" smtClean="0">
                <a:solidFill>
                  <a:srgbClr val="000000"/>
                </a:solidFill>
                <a:effectLst/>
                <a:latin typeface="MS PGothic" charset="-128"/>
              </a:rPr>
              <a:t>- </a:t>
            </a:r>
            <a:r>
              <a:rPr lang="es-ES_tradnl" b="1" dirty="0" smtClean="0">
                <a:solidFill>
                  <a:srgbClr val="000000"/>
                </a:solidFill>
                <a:effectLst/>
                <a:latin typeface="Arial" charset="0"/>
              </a:rPr>
              <a:t>nº EudraCT:2006-00309612, </a:t>
            </a:r>
          </a:p>
          <a:p>
            <a:r>
              <a:rPr lang="es-ES_tradnl" b="1" dirty="0" err="1" smtClean="0">
                <a:solidFill>
                  <a:srgbClr val="000000"/>
                </a:solidFill>
                <a:effectLst/>
                <a:latin typeface="Arial" charset="0"/>
              </a:rPr>
              <a:t>Clinical</a:t>
            </a:r>
            <a:r>
              <a:rPr lang="es-ES_tradnl" b="1" dirty="0" smtClean="0">
                <a:solidFill>
                  <a:srgbClr val="000000"/>
                </a:solidFill>
                <a:effectLst/>
                <a:latin typeface="Arial" charset="0"/>
              </a:rPr>
              <a:t> </a:t>
            </a:r>
            <a:r>
              <a:rPr lang="es-ES_tradnl" b="1" dirty="0" err="1" smtClean="0">
                <a:solidFill>
                  <a:srgbClr val="000000"/>
                </a:solidFill>
                <a:effectLst/>
                <a:latin typeface="Arial" charset="0"/>
              </a:rPr>
              <a:t>Trials.gov</a:t>
            </a:r>
            <a:r>
              <a:rPr lang="es-ES_tradnl" b="1" dirty="0" smtClean="0">
                <a:solidFill>
                  <a:srgbClr val="000000"/>
                </a:solidFill>
                <a:effectLst/>
                <a:latin typeface="Arial" charset="0"/>
              </a:rPr>
              <a:t> NCT00855400</a:t>
            </a:r>
            <a:endParaRPr lang="es-ES_tradnl" dirty="0" smtClean="0">
              <a:solidFill>
                <a:srgbClr val="000000"/>
              </a:solidFill>
              <a:effectLst/>
              <a:latin typeface="Arial" charset="0"/>
            </a:endParaRPr>
          </a:p>
          <a:p>
            <a:r>
              <a:rPr lang="es-ES_tradnl" b="1" dirty="0" smtClean="0"/>
              <a:t>- nº EudraCT:2006-00309612, EC 07/90762 NCT01254539 Murcia </a:t>
            </a:r>
          </a:p>
          <a:p>
            <a:endParaRPr lang="es-ES_tradnl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6722" y="2365178"/>
            <a:ext cx="2150036" cy="2361747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70454" y="2023268"/>
            <a:ext cx="2416215" cy="2797234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53025" y="4820502"/>
            <a:ext cx="2661127" cy="192648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8743" y="4622647"/>
            <a:ext cx="5385206" cy="2108893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74396" y="5006820"/>
            <a:ext cx="2178629" cy="1707230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22985" y="5027840"/>
            <a:ext cx="1162398" cy="1577873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132729" y="5499440"/>
            <a:ext cx="990248" cy="1085253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5890135" y="2422757"/>
            <a:ext cx="134658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Face I trial</a:t>
            </a:r>
          </a:p>
          <a:p>
            <a:r>
              <a:rPr lang="en-US" dirty="0" smtClean="0"/>
              <a:t>11 patients</a:t>
            </a:r>
          </a:p>
          <a:p>
            <a:endParaRPr lang="en-US" dirty="0" smtClean="0"/>
          </a:p>
          <a:p>
            <a:r>
              <a:rPr lang="en-US" dirty="0" smtClean="0"/>
              <a:t>Randomized</a:t>
            </a:r>
          </a:p>
          <a:p>
            <a:r>
              <a:rPr lang="en-US" dirty="0" smtClean="0"/>
              <a:t>Face II trial</a:t>
            </a:r>
          </a:p>
          <a:p>
            <a:r>
              <a:rPr lang="en-US" dirty="0" smtClean="0"/>
              <a:t>63 patients</a:t>
            </a:r>
            <a:endParaRPr lang="en-US" dirty="0"/>
          </a:p>
        </p:txBody>
      </p:sp>
      <p:sp>
        <p:nvSpPr>
          <p:cNvPr id="23" name="CuadroTexto 22"/>
          <p:cNvSpPr txBox="1"/>
          <p:nvPr/>
        </p:nvSpPr>
        <p:spPr>
          <a:xfrm>
            <a:off x="1744717" y="4437981"/>
            <a:ext cx="1769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err="1" smtClean="0"/>
              <a:t>Main</a:t>
            </a:r>
            <a:r>
              <a:rPr lang="es-ES_tradnl" dirty="0" smtClean="0"/>
              <a:t> </a:t>
            </a:r>
            <a:r>
              <a:rPr lang="es-ES_tradnl" dirty="0" err="1" smtClean="0"/>
              <a:t>publication</a:t>
            </a:r>
            <a:endParaRPr lang="es-ES_tradnl" dirty="0"/>
          </a:p>
        </p:txBody>
      </p:sp>
      <p:sp>
        <p:nvSpPr>
          <p:cNvPr id="24" name="CuadroTexto 23"/>
          <p:cNvSpPr txBox="1"/>
          <p:nvPr/>
        </p:nvSpPr>
        <p:spPr>
          <a:xfrm>
            <a:off x="5206042" y="4676234"/>
            <a:ext cx="1165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smtClean="0"/>
              <a:t>Mouse NMR-7T</a:t>
            </a:r>
            <a:endParaRPr lang="es-ES_tradnl" sz="1200" dirty="0"/>
          </a:p>
        </p:txBody>
      </p:sp>
      <p:sp>
        <p:nvSpPr>
          <p:cNvPr id="25" name="CuadroTexto 24"/>
          <p:cNvSpPr txBox="1"/>
          <p:nvPr/>
        </p:nvSpPr>
        <p:spPr>
          <a:xfrm>
            <a:off x="11063707" y="4966813"/>
            <a:ext cx="1106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Human</a:t>
            </a:r>
          </a:p>
          <a:p>
            <a:r>
              <a:rPr lang="es-ES_tradnl" sz="1200" dirty="0" smtClean="0"/>
              <a:t>TRDP43</a:t>
            </a:r>
            <a:endParaRPr lang="es-ES_tradnl" sz="1200" dirty="0"/>
          </a:p>
        </p:txBody>
      </p:sp>
      <p:sp>
        <p:nvSpPr>
          <p:cNvPr id="26" name="CuadroTexto 25"/>
          <p:cNvSpPr txBox="1"/>
          <p:nvPr/>
        </p:nvSpPr>
        <p:spPr>
          <a:xfrm>
            <a:off x="9922985" y="5061013"/>
            <a:ext cx="6284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smtClean="0"/>
              <a:t>control</a:t>
            </a:r>
            <a:endParaRPr lang="es-ES_tradnl" sz="1200" dirty="0"/>
          </a:p>
        </p:txBody>
      </p:sp>
      <p:sp>
        <p:nvSpPr>
          <p:cNvPr id="27" name="CuadroTexto 26"/>
          <p:cNvSpPr txBox="1"/>
          <p:nvPr/>
        </p:nvSpPr>
        <p:spPr>
          <a:xfrm>
            <a:off x="11085383" y="5412576"/>
            <a:ext cx="6329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dirty="0" err="1" smtClean="0"/>
              <a:t>grafted</a:t>
            </a:r>
            <a:endParaRPr lang="es-ES_tradnl" sz="1200" dirty="0"/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370897" y="1124832"/>
            <a:ext cx="1650662" cy="74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57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7439" y="1167224"/>
            <a:ext cx="2956187" cy="2215610"/>
          </a:xfrm>
          <a:prstGeom prst="rect">
            <a:avLst/>
          </a:prstGeom>
        </p:spPr>
      </p:pic>
      <p:pic>
        <p:nvPicPr>
          <p:cNvPr id="5" name="Immagine 4" descr="COST_LOGO_pms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5394" y="155530"/>
            <a:ext cx="1730219" cy="818598"/>
          </a:xfrm>
          <a:prstGeom prst="rect">
            <a:avLst/>
          </a:prstGeom>
        </p:spPr>
      </p:pic>
      <p:sp>
        <p:nvSpPr>
          <p:cNvPr id="6" name="Titolo 3"/>
          <p:cNvSpPr txBox="1">
            <a:spLocks/>
          </p:cNvSpPr>
          <p:nvPr/>
        </p:nvSpPr>
        <p:spPr>
          <a:xfrm>
            <a:off x="0" y="-14938"/>
            <a:ext cx="9701048" cy="23042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1800" b="1" dirty="0" err="1">
                <a:solidFill>
                  <a:srgbClr val="800000"/>
                </a:solidFill>
              </a:rPr>
              <a:t>Biomaterials</a:t>
            </a:r>
            <a:r>
              <a:rPr lang="it-IT" sz="1800" b="1" dirty="0">
                <a:solidFill>
                  <a:srgbClr val="800000"/>
                </a:solidFill>
              </a:rPr>
              <a:t> and </a:t>
            </a:r>
            <a:r>
              <a:rPr lang="it-IT" sz="1800" b="1" dirty="0" err="1">
                <a:solidFill>
                  <a:srgbClr val="800000"/>
                </a:solidFill>
              </a:rPr>
              <a:t>advanced</a:t>
            </a:r>
            <a:r>
              <a:rPr lang="it-IT" sz="1800" b="1" dirty="0">
                <a:solidFill>
                  <a:srgbClr val="800000"/>
                </a:solidFill>
              </a:rPr>
              <a:t> </a:t>
            </a:r>
            <a:r>
              <a:rPr lang="it-IT" sz="1800" b="1" dirty="0" err="1">
                <a:solidFill>
                  <a:srgbClr val="800000"/>
                </a:solidFill>
              </a:rPr>
              <a:t>physical</a:t>
            </a:r>
            <a:r>
              <a:rPr lang="it-IT" sz="1800" b="1" dirty="0">
                <a:solidFill>
                  <a:srgbClr val="800000"/>
                </a:solidFill>
              </a:rPr>
              <a:t> </a:t>
            </a:r>
            <a:r>
              <a:rPr lang="it-IT" sz="1800" b="1" dirty="0" err="1" smtClean="0">
                <a:solidFill>
                  <a:srgbClr val="800000"/>
                </a:solidFill>
              </a:rPr>
              <a:t>techniques</a:t>
            </a:r>
            <a:r>
              <a:rPr lang="it-IT" sz="1800" b="1" dirty="0">
                <a:solidFill>
                  <a:srgbClr val="800000"/>
                </a:solidFill>
              </a:rPr>
              <a:t> </a:t>
            </a:r>
            <a:r>
              <a:rPr lang="it-IT" sz="1800" b="1" dirty="0" smtClean="0">
                <a:solidFill>
                  <a:srgbClr val="800000"/>
                </a:solidFill>
              </a:rPr>
              <a:t>for </a:t>
            </a:r>
            <a:r>
              <a:rPr lang="it-IT" sz="1800" b="1" dirty="0" err="1">
                <a:solidFill>
                  <a:srgbClr val="800000"/>
                </a:solidFill>
              </a:rPr>
              <a:t>Regenerative</a:t>
            </a:r>
            <a:r>
              <a:rPr lang="it-IT" sz="1800" b="1" dirty="0">
                <a:solidFill>
                  <a:srgbClr val="800000"/>
                </a:solidFill>
              </a:rPr>
              <a:t> </a:t>
            </a:r>
            <a:r>
              <a:rPr lang="it-IT" sz="1800" b="1" dirty="0" err="1">
                <a:solidFill>
                  <a:srgbClr val="800000"/>
                </a:solidFill>
              </a:rPr>
              <a:t>Cardiology</a:t>
            </a:r>
            <a:r>
              <a:rPr lang="it-IT" sz="1800" b="1" dirty="0">
                <a:solidFill>
                  <a:srgbClr val="800000"/>
                </a:solidFill>
              </a:rPr>
              <a:t> and </a:t>
            </a:r>
            <a:r>
              <a:rPr lang="it-IT" sz="1800" b="1" dirty="0" err="1">
                <a:solidFill>
                  <a:srgbClr val="800000"/>
                </a:solidFill>
              </a:rPr>
              <a:t>Neurology</a:t>
            </a:r>
            <a:r>
              <a:rPr lang="it-IT" sz="1800" b="1" dirty="0">
                <a:solidFill>
                  <a:srgbClr val="800000"/>
                </a:solidFill>
              </a:rPr>
              <a:t> (BIONECA)</a:t>
            </a:r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-2260164" y="229059"/>
            <a:ext cx="8566326" cy="8639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>
                <a:solidFill>
                  <a:srgbClr val="800000"/>
                </a:solidFill>
              </a:rPr>
              <a:t>WG4: Stem </a:t>
            </a:r>
            <a:r>
              <a:rPr lang="en-US" sz="9600" b="1" dirty="0" smtClean="0">
                <a:solidFill>
                  <a:srgbClr val="800000"/>
                </a:solidFill>
              </a:rPr>
              <a:t>Cells and </a:t>
            </a:r>
            <a:r>
              <a:rPr lang="en-US" sz="9600" b="1" dirty="0">
                <a:solidFill>
                  <a:srgbClr val="800000"/>
                </a:solidFill>
              </a:rPr>
              <a:t>Neurology</a:t>
            </a:r>
          </a:p>
          <a:p>
            <a:endParaRPr lang="it-IT" sz="7400" dirty="0">
              <a:solidFill>
                <a:srgbClr val="800000"/>
              </a:solidFill>
            </a:endParaRPr>
          </a:p>
          <a:p>
            <a:r>
              <a:rPr lang="it-IT" sz="2400" dirty="0"/>
              <a:t/>
            </a:r>
            <a:br>
              <a:rPr lang="it-IT" sz="2400" dirty="0"/>
            </a:br>
            <a:endParaRPr lang="it-IT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131" y="935270"/>
            <a:ext cx="1879026" cy="2468525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2030157" y="860191"/>
            <a:ext cx="2917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dirty="0" err="1" smtClean="0"/>
              <a:t>Improvement</a:t>
            </a:r>
            <a:r>
              <a:rPr lang="es-ES_tradnl" sz="1200" dirty="0" smtClean="0"/>
              <a:t> of motor </a:t>
            </a:r>
            <a:r>
              <a:rPr lang="es-ES_tradnl" sz="1200" dirty="0" err="1" smtClean="0"/>
              <a:t>cortex</a:t>
            </a:r>
            <a:r>
              <a:rPr lang="es-ES_tradnl" sz="1200" dirty="0" smtClean="0"/>
              <a:t> </a:t>
            </a:r>
            <a:r>
              <a:rPr lang="es-ES_tradnl" sz="1200" dirty="0" err="1" smtClean="0"/>
              <a:t>spectroscopy</a:t>
            </a:r>
            <a:endParaRPr lang="es-ES_tradnl" sz="12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011" y="1019475"/>
            <a:ext cx="4385768" cy="204878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3642" y="4064227"/>
            <a:ext cx="1796516" cy="1348585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105014" y="3571457"/>
            <a:ext cx="3229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Intramuscular </a:t>
            </a:r>
            <a:r>
              <a:rPr lang="es-ES_tradnl" dirty="0" err="1" smtClean="0"/>
              <a:t>graft</a:t>
            </a:r>
            <a:r>
              <a:rPr lang="es-ES_tradnl" dirty="0" smtClean="0"/>
              <a:t> of BM-</a:t>
            </a:r>
            <a:r>
              <a:rPr lang="es-ES_tradnl" dirty="0" err="1" smtClean="0"/>
              <a:t>MNCs</a:t>
            </a:r>
            <a:endParaRPr lang="es-ES_tradnl" dirty="0"/>
          </a:p>
        </p:txBody>
      </p:sp>
      <p:sp>
        <p:nvSpPr>
          <p:cNvPr id="13" name="CuadroTexto 12"/>
          <p:cNvSpPr txBox="1"/>
          <p:nvPr/>
        </p:nvSpPr>
        <p:spPr>
          <a:xfrm>
            <a:off x="279230" y="3829897"/>
            <a:ext cx="615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smtClean="0"/>
              <a:t>Mouse</a:t>
            </a:r>
            <a:endParaRPr lang="es-ES_tradnl" sz="12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279229" y="4127114"/>
            <a:ext cx="947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dirty="0" err="1" smtClean="0">
                <a:solidFill>
                  <a:schemeClr val="bg1"/>
                </a:solidFill>
              </a:rPr>
              <a:t>Grafted</a:t>
            </a:r>
            <a:r>
              <a:rPr lang="es-ES_tradnl" sz="1200" dirty="0" smtClean="0">
                <a:solidFill>
                  <a:schemeClr val="bg1"/>
                </a:solidFill>
              </a:rPr>
              <a:t> </a:t>
            </a:r>
            <a:r>
              <a:rPr lang="es-ES_tradnl" sz="1200" dirty="0" err="1" smtClean="0">
                <a:solidFill>
                  <a:schemeClr val="bg1"/>
                </a:solidFill>
              </a:rPr>
              <a:t>side</a:t>
            </a:r>
            <a:endParaRPr lang="es-ES_tradnl" sz="1200" dirty="0">
              <a:solidFill>
                <a:schemeClr val="bg1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209098" y="4084101"/>
            <a:ext cx="8210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dirty="0" err="1" smtClean="0">
                <a:solidFill>
                  <a:schemeClr val="bg1"/>
                </a:solidFill>
              </a:rPr>
              <a:t>Sham</a:t>
            </a:r>
            <a:r>
              <a:rPr lang="es-ES_tradnl" sz="1200" dirty="0" smtClean="0">
                <a:solidFill>
                  <a:schemeClr val="bg1"/>
                </a:solidFill>
              </a:rPr>
              <a:t> </a:t>
            </a:r>
            <a:r>
              <a:rPr lang="es-ES_tradnl" sz="1200" dirty="0" err="1" smtClean="0">
                <a:solidFill>
                  <a:schemeClr val="bg1"/>
                </a:solidFill>
              </a:rPr>
              <a:t>side</a:t>
            </a:r>
            <a:endParaRPr lang="es-ES_tradnl" sz="1200" dirty="0">
              <a:solidFill>
                <a:schemeClr val="bg1"/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311226" y="4933233"/>
            <a:ext cx="820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dirty="0" err="1" smtClean="0">
                <a:solidFill>
                  <a:schemeClr val="bg1"/>
                </a:solidFill>
              </a:rPr>
              <a:t>DiI-retrog</a:t>
            </a:r>
            <a:r>
              <a:rPr lang="es-ES_tradnl" sz="12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s-ES_tradnl" sz="1200" dirty="0" smtClean="0">
                <a:solidFill>
                  <a:schemeClr val="bg1"/>
                </a:solidFill>
              </a:rPr>
              <a:t>MNS</a:t>
            </a:r>
            <a:endParaRPr lang="es-ES_tradnl" sz="1200" dirty="0">
              <a:solidFill>
                <a:schemeClr val="bg1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2756543" y="4137564"/>
            <a:ext cx="36972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600" b="1" dirty="0" smtClean="0"/>
              <a:t>Intramuscular </a:t>
            </a:r>
            <a:r>
              <a:rPr lang="es-ES_tradnl" sz="1600" b="1" dirty="0" err="1" smtClean="0"/>
              <a:t>Infusion</a:t>
            </a:r>
            <a:r>
              <a:rPr lang="es-ES_tradnl" sz="1600" b="1" dirty="0" smtClean="0"/>
              <a:t> of </a:t>
            </a:r>
            <a:r>
              <a:rPr lang="es-ES_tradnl" sz="1600" b="1" dirty="0" err="1" smtClean="0"/>
              <a:t>Autologous</a:t>
            </a:r>
            <a:r>
              <a:rPr lang="es-ES_tradnl" sz="1600" b="1" dirty="0" smtClean="0"/>
              <a:t> </a:t>
            </a:r>
            <a:r>
              <a:rPr lang="es-ES_tradnl" sz="1600" b="1" dirty="0" err="1" smtClean="0"/>
              <a:t>Bone</a:t>
            </a:r>
            <a:r>
              <a:rPr lang="es-ES_tradnl" sz="1600" b="1" dirty="0" smtClean="0"/>
              <a:t> </a:t>
            </a:r>
            <a:r>
              <a:rPr lang="es-ES_tradnl" sz="1600" b="1" dirty="0" err="1" smtClean="0"/>
              <a:t>Marrow</a:t>
            </a:r>
            <a:r>
              <a:rPr lang="es-ES_tradnl" sz="1600" b="1" dirty="0" smtClean="0"/>
              <a:t> </a:t>
            </a:r>
            <a:r>
              <a:rPr lang="es-ES_tradnl" sz="1600" b="1" dirty="0" err="1" smtClean="0"/>
              <a:t>Stem</a:t>
            </a:r>
            <a:r>
              <a:rPr lang="es-ES_tradnl" sz="1600" b="1" dirty="0" smtClean="0"/>
              <a:t> </a:t>
            </a:r>
            <a:r>
              <a:rPr lang="es-ES_tradnl" sz="1600" b="1" dirty="0" err="1" smtClean="0"/>
              <a:t>Cells</a:t>
            </a:r>
            <a:r>
              <a:rPr lang="es-ES_tradnl" sz="1600" b="1" dirty="0" smtClean="0"/>
              <a:t> in </a:t>
            </a:r>
            <a:r>
              <a:rPr lang="es-ES_tradnl" sz="1600" b="1" dirty="0" err="1" smtClean="0"/>
              <a:t>Patients</a:t>
            </a:r>
            <a:r>
              <a:rPr lang="es-ES_tradnl" sz="1600" b="1" dirty="0" smtClean="0"/>
              <a:t> </a:t>
            </a:r>
            <a:r>
              <a:rPr lang="es-ES_tradnl" sz="1600" b="1" dirty="0" err="1" smtClean="0"/>
              <a:t>With</a:t>
            </a:r>
            <a:r>
              <a:rPr lang="es-ES_tradnl" sz="1600" b="1" dirty="0" smtClean="0"/>
              <a:t> </a:t>
            </a:r>
            <a:r>
              <a:rPr lang="es-ES_tradnl" sz="1600" b="1" dirty="0" err="1" smtClean="0"/>
              <a:t>Amyotrophic</a:t>
            </a:r>
            <a:r>
              <a:rPr lang="es-ES_tradnl" sz="1600" b="1" dirty="0" smtClean="0"/>
              <a:t> Lateral </a:t>
            </a:r>
            <a:r>
              <a:rPr lang="es-ES_tradnl" sz="1600" b="1" dirty="0" err="1" smtClean="0"/>
              <a:t>Sclerosis</a:t>
            </a:r>
            <a:r>
              <a:rPr lang="es-ES_tradnl" sz="1600" b="1" dirty="0" smtClean="0"/>
              <a:t> (TCIM/ELA)</a:t>
            </a:r>
            <a:endParaRPr lang="es-ES_tradnl" sz="1600" b="1" dirty="0"/>
          </a:p>
        </p:txBody>
      </p:sp>
      <p:sp>
        <p:nvSpPr>
          <p:cNvPr id="18" name="Rectángulo 17"/>
          <p:cNvSpPr/>
          <p:nvPr/>
        </p:nvSpPr>
        <p:spPr>
          <a:xfrm>
            <a:off x="2737923" y="4968561"/>
            <a:ext cx="3697253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 err="1" smtClean="0"/>
              <a:t>ClinicalTrials.gov</a:t>
            </a:r>
            <a:r>
              <a:rPr lang="es-ES_tradnl" dirty="0" smtClean="0"/>
              <a:t> </a:t>
            </a:r>
            <a:r>
              <a:rPr lang="es-ES_tradnl" dirty="0" err="1" smtClean="0"/>
              <a:t>Identifier</a:t>
            </a:r>
            <a:r>
              <a:rPr lang="es-ES_tradnl" dirty="0" smtClean="0"/>
              <a:t>: NCT02286011. </a:t>
            </a:r>
          </a:p>
          <a:p>
            <a:r>
              <a:rPr lang="es-ES_tradnl" sz="1400" dirty="0" smtClean="0"/>
              <a:t>22 </a:t>
            </a:r>
            <a:r>
              <a:rPr lang="es-ES_tradnl" sz="1400" dirty="0" err="1"/>
              <a:t>patients</a:t>
            </a:r>
            <a:r>
              <a:rPr lang="es-ES_tradnl" sz="1400" dirty="0"/>
              <a:t> (17 males, 5 </a:t>
            </a:r>
            <a:r>
              <a:rPr lang="es-ES_tradnl" sz="1400" dirty="0" err="1"/>
              <a:t>females</a:t>
            </a:r>
            <a:r>
              <a:rPr lang="es-ES_tradnl" sz="1400" dirty="0" smtClean="0"/>
              <a:t>).</a:t>
            </a:r>
          </a:p>
          <a:p>
            <a:r>
              <a:rPr lang="es-ES_tradnl" sz="1400" dirty="0" err="1"/>
              <a:t>Average</a:t>
            </a:r>
            <a:r>
              <a:rPr lang="es-ES_tradnl" sz="1400" dirty="0"/>
              <a:t> </a:t>
            </a:r>
            <a:r>
              <a:rPr lang="es-ES_tradnl" sz="1400" dirty="0" err="1"/>
              <a:t>evolution</a:t>
            </a:r>
            <a:r>
              <a:rPr lang="es-ES_tradnl" sz="1400" dirty="0"/>
              <a:t>: 32 </a:t>
            </a:r>
            <a:r>
              <a:rPr lang="es-ES_tradnl" sz="1400" dirty="0" err="1"/>
              <a:t>months</a:t>
            </a:r>
            <a:endParaRPr lang="es-ES_tradnl" sz="1400" dirty="0"/>
          </a:p>
          <a:p>
            <a:endParaRPr lang="es-ES_tradnl" dirty="0"/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86014" y="3647654"/>
            <a:ext cx="1816758" cy="1354945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92784" y="3605554"/>
            <a:ext cx="685187" cy="495576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58480" y="5192984"/>
            <a:ext cx="1886930" cy="1506983"/>
          </a:xfrm>
          <a:prstGeom prst="rect">
            <a:avLst/>
          </a:prstGeom>
        </p:spPr>
      </p:pic>
      <p:sp>
        <p:nvSpPr>
          <p:cNvPr id="24" name="CuadroTexto 23"/>
          <p:cNvSpPr txBox="1"/>
          <p:nvPr/>
        </p:nvSpPr>
        <p:spPr>
          <a:xfrm>
            <a:off x="6515474" y="3323731"/>
            <a:ext cx="1287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dirty="0" err="1" smtClean="0"/>
              <a:t>Randomized</a:t>
            </a:r>
            <a:r>
              <a:rPr lang="es-ES_tradnl" sz="1200" dirty="0" smtClean="0"/>
              <a:t> </a:t>
            </a:r>
            <a:r>
              <a:rPr lang="es-ES_tradnl" sz="1200" dirty="0" err="1" smtClean="0"/>
              <a:t>side</a:t>
            </a:r>
            <a:r>
              <a:rPr lang="es-ES_tradnl" sz="1200" dirty="0" smtClean="0"/>
              <a:t>:</a:t>
            </a:r>
          </a:p>
          <a:p>
            <a:r>
              <a:rPr lang="es-ES_tradnl" sz="1200" dirty="0" err="1" smtClean="0"/>
              <a:t>Cells</a:t>
            </a:r>
            <a:r>
              <a:rPr lang="es-ES_tradnl" sz="1200" dirty="0" smtClean="0"/>
              <a:t>/</a:t>
            </a:r>
            <a:r>
              <a:rPr lang="es-ES_tradnl" sz="1200" dirty="0" err="1" smtClean="0"/>
              <a:t>sham</a:t>
            </a:r>
            <a:endParaRPr lang="es-ES_tradnl" sz="1200" dirty="0"/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V="1">
            <a:off x="6634355" y="4491958"/>
            <a:ext cx="281019" cy="312668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0800000">
            <a:off x="6953484" y="4047473"/>
            <a:ext cx="589589" cy="600819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869301" y="2867517"/>
            <a:ext cx="2568172" cy="192475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949379" y="4832298"/>
            <a:ext cx="2610363" cy="1957095"/>
          </a:xfrm>
          <a:prstGeom prst="rect">
            <a:avLst/>
          </a:prstGeom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4851" y="5369814"/>
            <a:ext cx="1862588" cy="145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6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175</Words>
  <Application>Microsoft Macintosh PowerPoint</Application>
  <PresentationFormat>Panorámica</PresentationFormat>
  <Paragraphs>42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Calibri</vt:lpstr>
      <vt:lpstr>Calibri Light</vt:lpstr>
      <vt:lpstr>MS PGothic</vt:lpstr>
      <vt:lpstr>Times New Roman</vt:lpstr>
      <vt:lpstr>Arial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Salvador Martinez</dc:creator>
  <cp:lastModifiedBy>Salvador Martinez</cp:lastModifiedBy>
  <cp:revision>8</cp:revision>
  <dcterms:created xsi:type="dcterms:W3CDTF">2017-10-07T22:15:31Z</dcterms:created>
  <dcterms:modified xsi:type="dcterms:W3CDTF">2017-10-07T23:25:21Z</dcterms:modified>
</cp:coreProperties>
</file>