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58" r:id="rId2"/>
    <p:sldId id="367" r:id="rId3"/>
    <p:sldId id="372" r:id="rId4"/>
    <p:sldId id="370" r:id="rId5"/>
    <p:sldId id="371" r:id="rId6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9"/>
      <p:bold r:id="rId10"/>
      <p:italic r:id="rId11"/>
      <p:boldItalic r:id="rId12"/>
    </p:embeddedFont>
    <p:embeddedFont>
      <p:font typeface="Univers" panose="020B0604020202020204" charset="0"/>
      <p:regular r:id="rId13"/>
      <p:bold r:id="rId14"/>
    </p:embeddedFont>
    <p:embeddedFont>
      <p:font typeface="Tahoma" panose="020B0604030504040204" pitchFamily="34" charset="0"/>
      <p:regular r:id="rId15"/>
      <p:bold r:id="rId1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B8FB4"/>
    <a:srgbClr val="669FC6"/>
    <a:srgbClr val="C62247"/>
    <a:srgbClr val="20C89C"/>
    <a:srgbClr val="404040"/>
    <a:srgbClr val="33301F"/>
    <a:srgbClr val="8B8B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145" autoAdjust="0"/>
    <p:restoredTop sz="94671" autoAdjust="0"/>
  </p:normalViewPr>
  <p:slideViewPr>
    <p:cSldViewPr>
      <p:cViewPr varScale="1">
        <p:scale>
          <a:sx n="55" d="100"/>
          <a:sy n="55" d="100"/>
        </p:scale>
        <p:origin x="90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1992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font" Target="fonts/font5.fntdata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font" Target="fonts/font4.fntdata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10" Type="http://schemas.openxmlformats.org/officeDocument/2006/relationships/font" Target="fonts/font2.fntdata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DFE36B-B33A-4348-909F-6325FE96CA1E}" type="datetimeFigureOut">
              <a:rPr lang="da-DK" smtClean="0"/>
              <a:t>07-10-2017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374A14-3465-4299-9220-5DD9A3B8326F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03090640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C133EF-D5F2-4823-9129-E423D6216A7C}" type="datetimeFigureOut">
              <a:rPr lang="da-DK" smtClean="0"/>
              <a:t>07-10-2017</a:t>
            </a:fld>
            <a:endParaRPr lang="da-DK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285900-38D2-48AD-A5C2-41897CFEC848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7451101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ma for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>
            <a:off x="0" y="5341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tx1">
                  <a:alpha val="3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7" name="Flowchart: Manual Input 9"/>
          <p:cNvSpPr/>
          <p:nvPr userDrawn="1"/>
        </p:nvSpPr>
        <p:spPr>
          <a:xfrm rot="10800000">
            <a:off x="-8629" y="-8335"/>
            <a:ext cx="9180514" cy="4265629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" fmla="*/ 10 w 10000"/>
              <a:gd name="connsiteY0" fmla="*/ 2246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10 w 10000"/>
              <a:gd name="connsiteY4" fmla="*/ 2246 h 10000"/>
              <a:gd name="connsiteX0" fmla="*/ 10 w 10000"/>
              <a:gd name="connsiteY0" fmla="*/ 2313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10 w 10000"/>
              <a:gd name="connsiteY4" fmla="*/ 2313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10" y="2313"/>
                </a:moveTo>
                <a:lnTo>
                  <a:pt x="10000" y="0"/>
                </a:lnTo>
                <a:lnTo>
                  <a:pt x="10000" y="10000"/>
                </a:lnTo>
                <a:lnTo>
                  <a:pt x="0" y="10000"/>
                </a:lnTo>
                <a:cubicBezTo>
                  <a:pt x="3" y="7415"/>
                  <a:pt x="7" y="4898"/>
                  <a:pt x="10" y="23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3200400"/>
            <a:ext cx="3181350" cy="2286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0" y="502859"/>
            <a:ext cx="1333500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5445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ct Case 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323528" y="3933056"/>
            <a:ext cx="8532000" cy="1368152"/>
          </a:xfrm>
          <a:prstGeom prst="rect">
            <a:avLst/>
          </a:prstGeom>
          <a:solidFill>
            <a:schemeClr val="tx1">
              <a:alpha val="70000"/>
            </a:schemeClr>
          </a:solidFill>
        </p:spPr>
        <p:txBody>
          <a:bodyPr lIns="288000" tIns="180000" rIns="252000" bIns="18000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/>
              <a:buNone/>
              <a:defRPr sz="3000" baseline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457200" indent="0">
              <a:buNone/>
              <a:defRPr sz="280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 marL="914400" indent="0">
              <a:buNone/>
              <a:defRPr sz="280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 marL="1371600" indent="0">
              <a:buNone/>
              <a:defRPr sz="280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 marL="1828800" indent="0">
              <a:buNone/>
              <a:defRPr sz="280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5pPr>
          </a:lstStyle>
          <a:p>
            <a:r>
              <a:rPr lang="da-DK" dirty="0"/>
              <a:t>Title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323528" y="5301208"/>
            <a:ext cx="8531780" cy="1224136"/>
          </a:xfrm>
          <a:prstGeom prst="rect">
            <a:avLst/>
          </a:prstGeom>
          <a:solidFill>
            <a:schemeClr val="tx1">
              <a:alpha val="70000"/>
            </a:schemeClr>
          </a:solidFill>
        </p:spPr>
        <p:txBody>
          <a:bodyPr lIns="288000" tIns="144000" rIns="252000" bIns="144000">
            <a:noAutofit/>
          </a:bodyPr>
          <a:lstStyle>
            <a:lvl1pPr marL="0" indent="0">
              <a:lnSpc>
                <a:spcPct val="120000"/>
              </a:lnSpc>
              <a:spcBef>
                <a:spcPts val="0"/>
              </a:spcBef>
              <a:buNone/>
              <a:defRPr sz="1400" baseline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457200" indent="0">
              <a:buNone/>
              <a:defRPr sz="280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 marL="914400" indent="0">
              <a:buNone/>
              <a:defRPr sz="280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 marL="1371600" indent="0">
              <a:buNone/>
              <a:defRPr sz="280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 marL="1828800" indent="0">
              <a:buNone/>
              <a:defRPr sz="280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5pPr>
          </a:lstStyle>
          <a:p>
            <a:r>
              <a:rPr lang="da-DK" dirty="0"/>
              <a:t>Click to edit text</a:t>
            </a:r>
          </a:p>
        </p:txBody>
      </p:sp>
    </p:spTree>
    <p:extLst>
      <p:ext uri="{BB962C8B-B14F-4D97-AF65-F5344CB8AC3E}">
        <p14:creationId xmlns:p14="http://schemas.microsoft.com/office/powerpoint/2010/main" val="6046988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verskrift + bg billede, tekstfe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4" name="Picture Placeholder 6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9144000" cy="6858000"/>
          </a:xfrm>
          <a:prstGeom prst="rect">
            <a:avLst/>
          </a:prstGeom>
        </p:spPr>
        <p:txBody>
          <a:bodyPr anchor="ctr" anchorCtr="1"/>
          <a:lstStyle>
            <a:lvl1pPr marL="0" indent="0" algn="ctr">
              <a:buNone/>
              <a:defRPr sz="2400" baseline="0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da-DK" dirty="0" err="1"/>
              <a:t>Add</a:t>
            </a:r>
            <a:r>
              <a:rPr lang="da-DK" dirty="0"/>
              <a:t> image</a:t>
            </a:r>
          </a:p>
          <a:p>
            <a:endParaRPr lang="da-DK" dirty="0"/>
          </a:p>
          <a:p>
            <a:endParaRPr lang="da-DK" dirty="0"/>
          </a:p>
          <a:p>
            <a:endParaRPr lang="da-DK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6" hasCustomPrompt="1"/>
          </p:nvPr>
        </p:nvSpPr>
        <p:spPr>
          <a:xfrm>
            <a:off x="285428" y="4653136"/>
            <a:ext cx="4027416" cy="881162"/>
          </a:xfrm>
          <a:prstGeom prst="rect">
            <a:avLst/>
          </a:prstGeom>
          <a:solidFill>
            <a:schemeClr val="tx1">
              <a:alpha val="70000"/>
            </a:schemeClr>
          </a:solidFill>
        </p:spPr>
        <p:txBody>
          <a:bodyPr lIns="288000" tIns="144000" rIns="252000" bIns="180000">
            <a:spAutoFit/>
          </a:bodyPr>
          <a:lstStyle>
            <a:lvl1pPr marL="0" indent="0">
              <a:buNone/>
              <a:defRPr sz="1800" baseline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457200" indent="0">
              <a:buNone/>
              <a:defRPr sz="280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 marL="914400" indent="0">
              <a:buNone/>
              <a:defRPr sz="280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 marL="1371600" indent="0">
              <a:buNone/>
              <a:defRPr sz="280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 marL="1828800" indent="0">
              <a:buNone/>
              <a:defRPr sz="280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5pPr>
          </a:lstStyle>
          <a:p>
            <a:pPr lvl="0"/>
            <a:r>
              <a:rPr lang="en-US" dirty="0" err="1"/>
              <a:t>Clike</a:t>
            </a:r>
            <a:r>
              <a:rPr lang="en-US" dirty="0"/>
              <a:t> to add quote / text and place the box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0" y="502859"/>
            <a:ext cx="1333500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45999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nktopstilling hv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5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285852" y="272108"/>
            <a:ext cx="6191919" cy="1224136"/>
          </a:xfrm>
          <a:prstGeom prst="rect">
            <a:avLst/>
          </a:prstGeom>
          <a:noFill/>
        </p:spPr>
        <p:txBody>
          <a:bodyPr lIns="288000" tIns="180000" rIns="252000" bIns="180000">
            <a:noAutofit/>
          </a:bodyPr>
          <a:lstStyle>
            <a:lvl1pPr marL="0" indent="0">
              <a:buNone/>
              <a:defRPr sz="3000" baseline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457200" indent="0">
              <a:buNone/>
              <a:defRPr sz="280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 marL="914400" indent="0">
              <a:buNone/>
              <a:defRPr sz="280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 marL="1371600" indent="0">
              <a:buNone/>
              <a:defRPr sz="280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 marL="1828800" indent="0">
              <a:buNone/>
              <a:defRPr sz="280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2" hasCustomPrompt="1"/>
          </p:nvPr>
        </p:nvSpPr>
        <p:spPr>
          <a:xfrm>
            <a:off x="284522" y="1488930"/>
            <a:ext cx="8535950" cy="1346656"/>
          </a:xfrm>
          <a:prstGeom prst="rect">
            <a:avLst/>
          </a:prstGeom>
          <a:noFill/>
        </p:spPr>
        <p:txBody>
          <a:bodyPr wrap="square" lIns="288000" tIns="144000" rIns="252000" bIns="324000">
            <a:spAutoFit/>
          </a:bodyPr>
          <a:lstStyle>
            <a:lvl1pPr marL="342900" indent="-342900">
              <a:buClr>
                <a:srgbClr val="C62247"/>
              </a:buClr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742950" indent="-285750">
              <a:buClr>
                <a:srgbClr val="C62247"/>
              </a:buClr>
              <a:buFont typeface="Wingdings" pitchFamily="2" charset="2"/>
              <a:buChar char="§"/>
              <a:defRPr sz="180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 marL="1143000" indent="-228600">
              <a:buClr>
                <a:srgbClr val="C62247"/>
              </a:buClr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 marL="1600200" indent="-228600">
              <a:buClr>
                <a:srgbClr val="C62247"/>
              </a:buClr>
              <a:buFont typeface="Wingdings" pitchFamily="2" charset="2"/>
              <a:buChar char="§"/>
              <a:defRPr sz="120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 marL="2057400" indent="-228600">
              <a:buClr>
                <a:srgbClr val="C62247"/>
              </a:buClr>
              <a:buFont typeface="Wingdings" pitchFamily="2" charset="2"/>
              <a:buChar char="§"/>
              <a:defRPr sz="140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5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0" y="502859"/>
            <a:ext cx="1333500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27256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nktopstilling i 2 spalter, hv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285852" y="272108"/>
            <a:ext cx="6191919" cy="1224136"/>
          </a:xfrm>
          <a:prstGeom prst="rect">
            <a:avLst/>
          </a:prstGeom>
          <a:noFill/>
        </p:spPr>
        <p:txBody>
          <a:bodyPr lIns="288000" tIns="180000" rIns="252000" bIns="180000">
            <a:noAutofit/>
          </a:bodyPr>
          <a:lstStyle>
            <a:lvl1pPr marL="0" indent="0">
              <a:buNone/>
              <a:defRPr sz="3000" baseline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457200" indent="0">
              <a:buNone/>
              <a:defRPr sz="280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 marL="914400" indent="0">
              <a:buNone/>
              <a:defRPr sz="280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 marL="1371600" indent="0">
              <a:buNone/>
              <a:defRPr sz="280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 marL="1828800" indent="0">
              <a:buNone/>
              <a:defRPr sz="280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2" hasCustomPrompt="1"/>
          </p:nvPr>
        </p:nvSpPr>
        <p:spPr>
          <a:xfrm>
            <a:off x="284522" y="1488930"/>
            <a:ext cx="8535950" cy="1408211"/>
          </a:xfrm>
          <a:prstGeom prst="rect">
            <a:avLst/>
          </a:prstGeom>
          <a:noFill/>
        </p:spPr>
        <p:txBody>
          <a:bodyPr wrap="square" lIns="288000" tIns="144000" rIns="252000" bIns="324000" numCol="2">
            <a:spAutoFit/>
          </a:bodyPr>
          <a:lstStyle>
            <a:lvl1pPr marL="342900" indent="-342900">
              <a:buClr>
                <a:srgbClr val="C62247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742950" indent="-285750">
              <a:buClr>
                <a:srgbClr val="C62247"/>
              </a:buClr>
              <a:buFont typeface="Wingdings" pitchFamily="2" charset="2"/>
              <a:buChar char="§"/>
              <a:defRPr sz="180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 marL="1143000" indent="-228600">
              <a:buClr>
                <a:srgbClr val="C62247"/>
              </a:buClr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 marL="1600200" indent="-228600">
              <a:buClr>
                <a:srgbClr val="C62247"/>
              </a:buClr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 marL="2057400" indent="-228600">
              <a:buClr>
                <a:srgbClr val="C62247"/>
              </a:buClr>
              <a:buFont typeface="Wingdings" pitchFamily="2" charset="2"/>
              <a:buChar char="§"/>
              <a:defRPr sz="140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5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0" y="502859"/>
            <a:ext cx="1333500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93571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, hv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0" y="502859"/>
            <a:ext cx="1333500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11640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6845864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el, tekst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11188" y="590550"/>
            <a:ext cx="6835775" cy="365125"/>
          </a:xfrm>
          <a:prstGeom prst="rect">
            <a:avLst/>
          </a:prstGeom>
        </p:spPr>
        <p:txBody>
          <a:bodyPr/>
          <a:lstStyle/>
          <a:p>
            <a:r>
              <a:rPr lang="da-DK"/>
              <a:t>Klik for at redigere i master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sz="half" idx="1"/>
          </p:nvPr>
        </p:nvSpPr>
        <p:spPr>
          <a:xfrm>
            <a:off x="1044575" y="1741488"/>
            <a:ext cx="3398838" cy="122078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a-DK"/>
              <a:t>Klik for at redigere i master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595813" y="1741488"/>
            <a:ext cx="3400425" cy="122078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a-DK"/>
              <a:t>Klik for at redigere i master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</p:spTree>
    <p:extLst>
      <p:ext uri="{BB962C8B-B14F-4D97-AF65-F5344CB8AC3E}">
        <p14:creationId xmlns:p14="http://schemas.microsoft.com/office/powerpoint/2010/main" val="769014331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indhold 1"/>
          <p:cNvSpPr>
            <a:spLocks noGrp="1"/>
          </p:cNvSpPr>
          <p:nvPr>
            <p:ph/>
          </p:nvPr>
        </p:nvSpPr>
        <p:spPr>
          <a:xfrm>
            <a:off x="369454" y="274865"/>
            <a:ext cx="8317859" cy="560342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a-DK"/>
              <a:t>Klik for at redigere i master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</p:spTree>
    <p:extLst>
      <p:ext uri="{BB962C8B-B14F-4D97-AF65-F5344CB8AC3E}">
        <p14:creationId xmlns:p14="http://schemas.microsoft.com/office/powerpoint/2010/main" val="33566805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ma Velkom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2" name="Rectangle 11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tx1">
                  <a:alpha val="3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9" name="Text Placeholder 3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288000" y="2880000"/>
            <a:ext cx="8531780" cy="1764000"/>
          </a:xfrm>
          <a:prstGeom prst="rect">
            <a:avLst/>
          </a:prstGeom>
          <a:solidFill>
            <a:schemeClr val="tx1">
              <a:alpha val="70000"/>
            </a:schemeClr>
          </a:solidFill>
        </p:spPr>
        <p:txBody>
          <a:bodyPr lIns="288000" tIns="180000" rIns="252000" bIns="180000">
            <a:noAutofit/>
          </a:bodyPr>
          <a:lstStyle>
            <a:lvl1pPr marL="0" indent="0">
              <a:spcBef>
                <a:spcPts val="0"/>
              </a:spcBef>
              <a:buNone/>
              <a:defRPr sz="4600" baseline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457200" indent="0">
              <a:buNone/>
              <a:defRPr sz="280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 marL="914400" indent="0">
              <a:buNone/>
              <a:defRPr sz="280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 marL="1371600" indent="0">
              <a:buNone/>
              <a:defRPr sz="280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 marL="1828800" indent="0">
              <a:buNone/>
              <a:defRPr sz="280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5pPr>
          </a:lstStyle>
          <a:p>
            <a:r>
              <a:rPr lang="da-DK" dirty="0"/>
              <a:t>Title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0" y="502859"/>
            <a:ext cx="1333500" cy="66675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ma velkomst m. under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" name="Rectangle 9"/>
          <p:cNvSpPr/>
          <p:nvPr userDrawn="1"/>
        </p:nvSpPr>
        <p:spPr>
          <a:xfrm>
            <a:off x="0" y="-3184"/>
            <a:ext cx="9144000" cy="6861184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tx1">
                  <a:alpha val="3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288000" y="4750804"/>
            <a:ext cx="8532000" cy="1224000"/>
          </a:xfrm>
          <a:prstGeom prst="rect">
            <a:avLst/>
          </a:prstGeom>
          <a:solidFill>
            <a:schemeClr val="tx1">
              <a:alpha val="70000"/>
            </a:schemeClr>
          </a:solidFill>
        </p:spPr>
        <p:txBody>
          <a:bodyPr lIns="288000" tIns="180000" rIns="252000" bIns="180000">
            <a:noAutofit/>
          </a:bodyPr>
          <a:lstStyle>
            <a:lvl1pPr marL="0" indent="0">
              <a:spcBef>
                <a:spcPts val="0"/>
              </a:spcBef>
              <a:buNone/>
              <a:defRPr sz="2800" baseline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457200" indent="0">
              <a:buNone/>
              <a:defRPr sz="280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 marL="914400" indent="0">
              <a:buNone/>
              <a:defRPr sz="280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 marL="1371600" indent="0">
              <a:buNone/>
              <a:defRPr sz="280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 marL="1828800" indent="0">
              <a:buNone/>
              <a:defRPr sz="280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5pPr>
          </a:lstStyle>
          <a:p>
            <a:r>
              <a:rPr lang="da-DK" dirty="0" err="1"/>
              <a:t>Subtitle</a:t>
            </a:r>
            <a:endParaRPr lang="da-DK" dirty="0"/>
          </a:p>
        </p:txBody>
      </p:sp>
      <p:sp>
        <p:nvSpPr>
          <p:cNvPr id="13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288000" y="2880000"/>
            <a:ext cx="8531780" cy="1764000"/>
          </a:xfrm>
          <a:prstGeom prst="rect">
            <a:avLst/>
          </a:prstGeom>
          <a:solidFill>
            <a:schemeClr val="tx1">
              <a:alpha val="70000"/>
            </a:schemeClr>
          </a:solidFill>
        </p:spPr>
        <p:txBody>
          <a:bodyPr lIns="288000" tIns="180000" rIns="252000" bIns="180000">
            <a:noAutofit/>
          </a:bodyPr>
          <a:lstStyle>
            <a:lvl1pPr marL="0" indent="0">
              <a:spcBef>
                <a:spcPts val="0"/>
              </a:spcBef>
              <a:buNone/>
              <a:defRPr sz="4600" baseline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457200" indent="0">
              <a:buNone/>
              <a:defRPr sz="280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 marL="914400" indent="0">
              <a:buNone/>
              <a:defRPr sz="280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 marL="1371600" indent="0">
              <a:buNone/>
              <a:defRPr sz="280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 marL="1828800" indent="0">
              <a:buNone/>
              <a:defRPr sz="280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5pPr>
          </a:lstStyle>
          <a:p>
            <a:r>
              <a:rPr lang="da-DK" dirty="0" err="1"/>
              <a:t>Tiltle</a:t>
            </a:r>
            <a:endParaRPr lang="da-DK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0" y="502859"/>
            <a:ext cx="1333500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95033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lkomst m. 2 x under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288000" y="4750804"/>
            <a:ext cx="8532000" cy="1224000"/>
          </a:xfrm>
          <a:prstGeom prst="rect">
            <a:avLst/>
          </a:prstGeom>
          <a:solidFill>
            <a:schemeClr val="tx1">
              <a:alpha val="70000"/>
            </a:schemeClr>
          </a:solidFill>
        </p:spPr>
        <p:txBody>
          <a:bodyPr lIns="288000" tIns="180000" rIns="252000" bIns="180000">
            <a:noAutofit/>
          </a:bodyPr>
          <a:lstStyle>
            <a:lvl1pPr marL="0" indent="0">
              <a:spcBef>
                <a:spcPts val="0"/>
              </a:spcBef>
              <a:buNone/>
              <a:defRPr sz="2800" baseline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457200" indent="0">
              <a:buNone/>
              <a:defRPr sz="280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 marL="914400" indent="0">
              <a:buNone/>
              <a:defRPr sz="280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 marL="1371600" indent="0">
              <a:buNone/>
              <a:defRPr sz="280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 marL="1828800" indent="0">
              <a:buNone/>
              <a:defRPr sz="280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5pPr>
          </a:lstStyle>
          <a:p>
            <a:r>
              <a:rPr lang="da-DK" dirty="0" err="1"/>
              <a:t>Subtitle</a:t>
            </a:r>
            <a:endParaRPr lang="da-DK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288000" y="2880000"/>
            <a:ext cx="8531780" cy="1764000"/>
          </a:xfrm>
          <a:prstGeom prst="rect">
            <a:avLst/>
          </a:prstGeom>
          <a:solidFill>
            <a:schemeClr val="tx1">
              <a:alpha val="70000"/>
            </a:schemeClr>
          </a:solidFill>
        </p:spPr>
        <p:txBody>
          <a:bodyPr lIns="288000" tIns="144000" rIns="252000" bIns="144000">
            <a:noAutofit/>
          </a:bodyPr>
          <a:lstStyle>
            <a:lvl1pPr marL="0" indent="0">
              <a:spcBef>
                <a:spcPts val="0"/>
              </a:spcBef>
              <a:buNone/>
              <a:defRPr sz="2800" baseline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457200" indent="0">
              <a:buNone/>
              <a:defRPr sz="280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 marL="914400" indent="0">
              <a:buNone/>
              <a:defRPr sz="280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 marL="1371600" indent="0">
              <a:buNone/>
              <a:defRPr sz="280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 marL="1828800" indent="0">
              <a:buNone/>
              <a:defRPr sz="280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5pPr>
          </a:lstStyle>
          <a:p>
            <a:r>
              <a:rPr lang="da-DK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10751775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nktopstilling, temafar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477771" y="271848"/>
            <a:ext cx="2342701" cy="122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285852" y="272108"/>
            <a:ext cx="6191919" cy="1224136"/>
          </a:xfrm>
          <a:prstGeom prst="rect">
            <a:avLst/>
          </a:prstGeom>
          <a:solidFill>
            <a:schemeClr val="bg1"/>
          </a:solidFill>
        </p:spPr>
        <p:txBody>
          <a:bodyPr lIns="288000" tIns="180000" rIns="252000" bIns="180000">
            <a:noAutofit/>
          </a:bodyPr>
          <a:lstStyle>
            <a:lvl1pPr marL="0" indent="0">
              <a:buNone/>
              <a:defRPr sz="3000" baseline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457200" indent="0">
              <a:buNone/>
              <a:defRPr sz="280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 marL="914400" indent="0">
              <a:buNone/>
              <a:defRPr sz="280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 marL="1371600" indent="0">
              <a:buNone/>
              <a:defRPr sz="280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 marL="1828800" indent="0">
              <a:buNone/>
              <a:defRPr sz="280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2" hasCustomPrompt="1"/>
          </p:nvPr>
        </p:nvSpPr>
        <p:spPr>
          <a:xfrm>
            <a:off x="284522" y="1488930"/>
            <a:ext cx="8535950" cy="1408211"/>
          </a:xfrm>
          <a:prstGeom prst="rect">
            <a:avLst/>
          </a:prstGeom>
          <a:solidFill>
            <a:schemeClr val="bg1"/>
          </a:solidFill>
        </p:spPr>
        <p:txBody>
          <a:bodyPr wrap="square" lIns="288000" tIns="144000" rIns="252000" bIns="324000">
            <a:spAutoFit/>
          </a:bodyPr>
          <a:lstStyle>
            <a:lvl1pPr marL="342900" indent="-342900">
              <a:buClr>
                <a:srgbClr val="C62247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742950" indent="-285750">
              <a:buClr>
                <a:srgbClr val="C62247"/>
              </a:buClr>
              <a:buFont typeface="Wingdings" pitchFamily="2" charset="2"/>
              <a:buChar char="§"/>
              <a:defRPr sz="180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 marL="1143000" indent="-228600">
              <a:buClr>
                <a:srgbClr val="C62247"/>
              </a:buClr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 marL="1600200" indent="-228600">
              <a:buClr>
                <a:srgbClr val="C62247"/>
              </a:buClr>
              <a:buFont typeface="Wingdings" pitchFamily="2" charset="2"/>
              <a:buChar char="§"/>
              <a:defRPr sz="120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 marL="2057400" indent="-228600">
              <a:buClr>
                <a:srgbClr val="C62247"/>
              </a:buClr>
              <a:buFont typeface="Wingdings" pitchFamily="2" charset="2"/>
              <a:buChar char="§"/>
              <a:defRPr sz="140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5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0" y="502859"/>
            <a:ext cx="1333500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67454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nktopstilling i 2 spalter, temafar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6477771" y="271848"/>
            <a:ext cx="2342701" cy="122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285852" y="272108"/>
            <a:ext cx="6191919" cy="1224136"/>
          </a:xfrm>
          <a:prstGeom prst="rect">
            <a:avLst/>
          </a:prstGeom>
          <a:solidFill>
            <a:schemeClr val="bg1"/>
          </a:solidFill>
        </p:spPr>
        <p:txBody>
          <a:bodyPr lIns="288000" tIns="180000" rIns="252000" bIns="180000">
            <a:noAutofit/>
          </a:bodyPr>
          <a:lstStyle>
            <a:lvl1pPr marL="0" indent="0">
              <a:buNone/>
              <a:defRPr sz="3000" baseline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457200" indent="0">
              <a:buNone/>
              <a:defRPr sz="280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 marL="914400" indent="0">
              <a:buNone/>
              <a:defRPr sz="280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 marL="1371600" indent="0">
              <a:buNone/>
              <a:defRPr sz="280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 marL="1828800" indent="0">
              <a:buNone/>
              <a:defRPr sz="280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2" hasCustomPrompt="1"/>
          </p:nvPr>
        </p:nvSpPr>
        <p:spPr>
          <a:xfrm>
            <a:off x="284522" y="1488930"/>
            <a:ext cx="8535950" cy="1408211"/>
          </a:xfrm>
          <a:prstGeom prst="rect">
            <a:avLst/>
          </a:prstGeom>
          <a:solidFill>
            <a:schemeClr val="bg1"/>
          </a:solidFill>
        </p:spPr>
        <p:txBody>
          <a:bodyPr wrap="square" lIns="288000" tIns="144000" rIns="252000" bIns="324000" numCol="2">
            <a:spAutoFit/>
          </a:bodyPr>
          <a:lstStyle>
            <a:lvl1pPr marL="342900" indent="-342900">
              <a:buClr>
                <a:srgbClr val="C62247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742950" indent="-285750">
              <a:buClr>
                <a:srgbClr val="C62247"/>
              </a:buClr>
              <a:buFont typeface="Wingdings" pitchFamily="2" charset="2"/>
              <a:buChar char="§"/>
              <a:defRPr sz="180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 marL="1143000" indent="-228600">
              <a:buClr>
                <a:srgbClr val="C62247"/>
              </a:buClr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 marL="1600200" indent="-228600">
              <a:buClr>
                <a:srgbClr val="C62247"/>
              </a:buClr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 marL="2057400" indent="-228600">
              <a:buClr>
                <a:srgbClr val="C62247"/>
              </a:buClr>
              <a:buFont typeface="Wingdings" pitchFamily="2" charset="2"/>
              <a:buChar char="§"/>
              <a:defRPr sz="140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5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0" y="502859"/>
            <a:ext cx="1333500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22926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, temafar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18893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nktopstilling + bille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8" name="Rectangle 7"/>
          <p:cNvSpPr/>
          <p:nvPr userDrawn="1"/>
        </p:nvSpPr>
        <p:spPr>
          <a:xfrm>
            <a:off x="6477771" y="271848"/>
            <a:ext cx="2342701" cy="122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285852" y="272108"/>
            <a:ext cx="6191919" cy="1224136"/>
          </a:xfrm>
          <a:prstGeom prst="rect">
            <a:avLst/>
          </a:prstGeom>
          <a:noFill/>
        </p:spPr>
        <p:txBody>
          <a:bodyPr lIns="288000" tIns="180000" rIns="252000" bIns="180000">
            <a:noAutofit/>
          </a:bodyPr>
          <a:lstStyle>
            <a:lvl1pPr marL="0" indent="0">
              <a:buNone/>
              <a:defRPr sz="3000" baseline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457200" indent="0">
              <a:buNone/>
              <a:defRPr sz="280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 marL="914400" indent="0">
              <a:buNone/>
              <a:defRPr sz="280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 marL="1371600" indent="0">
              <a:buNone/>
              <a:defRPr sz="280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 marL="1828800" indent="0">
              <a:buNone/>
              <a:defRPr sz="280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2" hasCustomPrompt="1"/>
          </p:nvPr>
        </p:nvSpPr>
        <p:spPr>
          <a:xfrm>
            <a:off x="284522" y="1488930"/>
            <a:ext cx="4647518" cy="1408211"/>
          </a:xfrm>
          <a:prstGeom prst="rect">
            <a:avLst/>
          </a:prstGeom>
          <a:noFill/>
        </p:spPr>
        <p:txBody>
          <a:bodyPr wrap="square" lIns="288000" tIns="144000" rIns="252000" bIns="324000">
            <a:spAutoFit/>
          </a:bodyPr>
          <a:lstStyle>
            <a:lvl1pPr marL="342900" indent="-342900">
              <a:buClr>
                <a:srgbClr val="C62247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742950" indent="-285750">
              <a:buClr>
                <a:srgbClr val="C62247"/>
              </a:buClr>
              <a:buFont typeface="Wingdings" pitchFamily="2" charset="2"/>
              <a:buChar char="§"/>
              <a:defRPr sz="180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 marL="1143000" indent="-228600">
              <a:buClr>
                <a:srgbClr val="C62247"/>
              </a:buClr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 marL="1600200" indent="-228600">
              <a:buClr>
                <a:srgbClr val="C62247"/>
              </a:buClr>
              <a:buFont typeface="Wingdings" pitchFamily="2" charset="2"/>
              <a:buChar char="§"/>
              <a:defRPr sz="120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 marL="2057400" indent="-228600">
              <a:buClr>
                <a:srgbClr val="C62247"/>
              </a:buClr>
              <a:buFont typeface="Wingdings" pitchFamily="2" charset="2"/>
              <a:buChar char="§"/>
              <a:defRPr sz="140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5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932040" y="1486324"/>
            <a:ext cx="3590571" cy="4741464"/>
          </a:xfrm>
          <a:prstGeom prst="rect">
            <a:avLst/>
          </a:prstGeom>
        </p:spPr>
        <p:txBody>
          <a:bodyPr anchor="ctr" anchorCtr="1"/>
          <a:lstStyle>
            <a:lvl1pPr marL="0" indent="0" algn="ctr">
              <a:buNone/>
              <a:defRPr sz="2400"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da-DK" dirty="0"/>
              <a:t>Tilføj Billede</a:t>
            </a:r>
          </a:p>
          <a:p>
            <a:endParaRPr lang="da-DK" dirty="0"/>
          </a:p>
          <a:p>
            <a:endParaRPr lang="da-DK" dirty="0"/>
          </a:p>
          <a:p>
            <a:endParaRPr lang="da-DK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0" y="502859"/>
            <a:ext cx="1333500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71818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ct Cas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477771" y="271848"/>
            <a:ext cx="2342701" cy="122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285852" y="272108"/>
            <a:ext cx="6191919" cy="1224136"/>
          </a:xfrm>
          <a:prstGeom prst="rect">
            <a:avLst/>
          </a:prstGeom>
          <a:solidFill>
            <a:schemeClr val="bg1"/>
          </a:solidFill>
        </p:spPr>
        <p:txBody>
          <a:bodyPr lIns="288000" tIns="180000" rIns="252000" bIns="180000">
            <a:noAutofit/>
          </a:bodyPr>
          <a:lstStyle>
            <a:lvl1pPr marL="0" indent="0">
              <a:buNone/>
              <a:defRPr sz="3000" baseline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457200" indent="0">
              <a:buNone/>
              <a:defRPr sz="280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 marL="914400" indent="0">
              <a:buNone/>
              <a:defRPr sz="280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 marL="1371600" indent="0">
              <a:buNone/>
              <a:defRPr sz="280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 marL="1828800" indent="0">
              <a:buNone/>
              <a:defRPr sz="280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5pPr>
          </a:lstStyle>
          <a:p>
            <a:pPr lvl="0"/>
            <a:r>
              <a:rPr lang="en-US" dirty="0" err="1"/>
              <a:t>Title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2" hasCustomPrompt="1"/>
          </p:nvPr>
        </p:nvSpPr>
        <p:spPr>
          <a:xfrm>
            <a:off x="284522" y="1340768"/>
            <a:ext cx="8535950" cy="723921"/>
          </a:xfrm>
          <a:prstGeom prst="rect">
            <a:avLst/>
          </a:prstGeom>
          <a:solidFill>
            <a:schemeClr val="bg1"/>
          </a:solidFill>
        </p:spPr>
        <p:txBody>
          <a:bodyPr wrap="square" lIns="288000" tIns="144000" rIns="252000" bIns="324000" anchor="t" anchorCtr="0">
            <a:spAutoFit/>
          </a:bodyPr>
          <a:lstStyle>
            <a:lvl1pPr marL="0" indent="0">
              <a:lnSpc>
                <a:spcPct val="120000"/>
              </a:lnSpc>
              <a:buClr>
                <a:srgbClr val="C62247"/>
              </a:buClr>
              <a:buFont typeface="Wingdings" pitchFamily="2" charset="2"/>
              <a:buNone/>
              <a:defRPr sz="1400" baseline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742950" indent="-285750">
              <a:buClr>
                <a:srgbClr val="C62247"/>
              </a:buClr>
              <a:buFont typeface="Wingdings" pitchFamily="2" charset="2"/>
              <a:buChar char="§"/>
              <a:defRPr sz="180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 marL="914400" indent="0">
              <a:buClr>
                <a:srgbClr val="C62247"/>
              </a:buClr>
              <a:buFont typeface="Wingdings" pitchFamily="2" charset="2"/>
              <a:buNone/>
              <a:defRPr sz="160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 marL="1600200" indent="-228600">
              <a:buClr>
                <a:srgbClr val="C62247"/>
              </a:buClr>
              <a:buFont typeface="Wingdings" pitchFamily="2" charset="2"/>
              <a:buChar char="§"/>
              <a:defRPr sz="120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 marL="2057400" indent="-228600">
              <a:buClr>
                <a:srgbClr val="C62247"/>
              </a:buClr>
              <a:buFont typeface="Wingdings" pitchFamily="2" charset="2"/>
              <a:buChar char="§"/>
              <a:defRPr sz="140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5pPr>
          </a:lstStyle>
          <a:p>
            <a:pPr lvl="0"/>
            <a:r>
              <a:rPr lang="en-US" dirty="0"/>
              <a:t>Body text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0" y="502859"/>
            <a:ext cx="1333500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57872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ink gradient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7019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0" y="502859"/>
            <a:ext cx="1333500" cy="66675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49" r:id="rId2"/>
    <p:sldLayoutId id="2147483670" r:id="rId3"/>
    <p:sldLayoutId id="2147483675" r:id="rId4"/>
    <p:sldLayoutId id="2147483695" r:id="rId5"/>
    <p:sldLayoutId id="2147483696" r:id="rId6"/>
    <p:sldLayoutId id="2147483692" r:id="rId7"/>
    <p:sldLayoutId id="2147483697" r:id="rId8"/>
    <p:sldLayoutId id="2147483702" r:id="rId9"/>
    <p:sldLayoutId id="2147483703" r:id="rId10"/>
    <p:sldLayoutId id="2147483698" r:id="rId11"/>
    <p:sldLayoutId id="2147483699" r:id="rId12"/>
    <p:sldLayoutId id="2147483700" r:id="rId13"/>
    <p:sldLayoutId id="2147483701" r:id="rId14"/>
    <p:sldLayoutId id="2147483705" r:id="rId15"/>
    <p:sldLayoutId id="2147483706" r:id="rId16"/>
    <p:sldLayoutId id="2147483708" r:id="rId17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bg1">
              <a:lumMod val="8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bg1">
              <a:lumMod val="8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bg1">
              <a:lumMod val="8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bg1">
              <a:lumMod val="8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bg1">
              <a:lumMod val="8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6.jpeg"/><Relationship Id="rId5" Type="http://schemas.openxmlformats.org/officeDocument/2006/relationships/image" Target="../media/image15.tiff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dsholder til tekst 3"/>
          <p:cNvSpPr>
            <a:spLocks noGrp="1"/>
          </p:cNvSpPr>
          <p:nvPr>
            <p:ph type="body" sz="quarter" idx="11"/>
          </p:nvPr>
        </p:nvSpPr>
        <p:spPr>
          <a:xfrm>
            <a:off x="179512" y="4653136"/>
            <a:ext cx="5688632" cy="1630524"/>
          </a:xfrm>
        </p:spPr>
        <p:txBody>
          <a:bodyPr/>
          <a:lstStyle/>
          <a:p>
            <a:r>
              <a:rPr lang="en-GB" dirty="0"/>
              <a:t>Lars Pleth Nielsen</a:t>
            </a:r>
          </a:p>
          <a:p>
            <a:r>
              <a:rPr lang="en-GB" dirty="0"/>
              <a:t>Danish Technological Institute</a:t>
            </a:r>
          </a:p>
          <a:p>
            <a:r>
              <a:rPr lang="en-GB" dirty="0"/>
              <a:t>Tribology Centre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sz="quarter" idx="10"/>
          </p:nvPr>
        </p:nvSpPr>
        <p:spPr>
          <a:xfrm>
            <a:off x="179512" y="1484784"/>
            <a:ext cx="8604480" cy="1656184"/>
          </a:xfrm>
        </p:spPr>
        <p:txBody>
          <a:bodyPr/>
          <a:lstStyle/>
          <a:p>
            <a:r>
              <a:rPr lang="en-GB" sz="3000" dirty="0"/>
              <a:t>Biomaterials and advanced physical techniques for regenerative cardiology and neurology COST 16122</a:t>
            </a:r>
          </a:p>
        </p:txBody>
      </p:sp>
      <p:sp>
        <p:nvSpPr>
          <p:cNvPr id="5" name="Pladsholder til tekst 2"/>
          <p:cNvSpPr txBox="1">
            <a:spLocks/>
          </p:cNvSpPr>
          <p:nvPr/>
        </p:nvSpPr>
        <p:spPr>
          <a:xfrm>
            <a:off x="179512" y="3429000"/>
            <a:ext cx="6048672" cy="792088"/>
          </a:xfrm>
          <a:prstGeom prst="rect">
            <a:avLst/>
          </a:prstGeom>
          <a:solidFill>
            <a:schemeClr val="tx1">
              <a:alpha val="70000"/>
            </a:schemeClr>
          </a:solidFill>
        </p:spPr>
        <p:txBody>
          <a:bodyPr lIns="288000" tIns="180000" rIns="252000" bIns="180000">
            <a:noAutofit/>
          </a:bodyPr>
          <a:lstStyle>
            <a:lvl1pPr marL="0" indent="0" algn="l" defTabSz="914400" rtl="0" eaLnBrk="1" latinLnBrk="0" hangingPunct="1">
              <a:spcBef>
                <a:spcPts val="0"/>
              </a:spcBef>
              <a:buFont typeface="Arial" pitchFamily="34" charset="0"/>
              <a:buNone/>
              <a:defRPr sz="4600" kern="1200" baseline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000" dirty="0"/>
              <a:t>Materials: R&amp;D -&gt; Production</a:t>
            </a:r>
          </a:p>
        </p:txBody>
      </p:sp>
    </p:spTree>
    <p:extLst>
      <p:ext uri="{BB962C8B-B14F-4D97-AF65-F5344CB8AC3E}">
        <p14:creationId xmlns:p14="http://schemas.microsoft.com/office/powerpoint/2010/main" val="94923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ekst 1"/>
          <p:cNvSpPr>
            <a:spLocks noGrp="1"/>
          </p:cNvSpPr>
          <p:nvPr>
            <p:ph type="body" sz="quarter" idx="10"/>
          </p:nvPr>
        </p:nvSpPr>
        <p:spPr>
          <a:xfrm>
            <a:off x="232978" y="0"/>
            <a:ext cx="6191919" cy="852636"/>
          </a:xfrm>
        </p:spPr>
        <p:txBody>
          <a:bodyPr/>
          <a:lstStyle/>
          <a:p>
            <a:r>
              <a:rPr lang="da-DK" dirty="0"/>
              <a:t>4 x PVD units</a:t>
            </a:r>
          </a:p>
        </p:txBody>
      </p:sp>
      <p:sp>
        <p:nvSpPr>
          <p:cNvPr id="6" name="Tekstboks 24"/>
          <p:cNvSpPr txBox="1"/>
          <p:nvPr/>
        </p:nvSpPr>
        <p:spPr>
          <a:xfrm>
            <a:off x="232978" y="5157192"/>
            <a:ext cx="269487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1600" dirty="0"/>
              <a:t>4×Targets: </a:t>
            </a:r>
          </a:p>
          <a:p>
            <a:pPr marL="285750" indent="-28575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1600" dirty="0"/>
              <a:t>DC sputtering</a:t>
            </a:r>
          </a:p>
          <a:p>
            <a:pPr marL="285750" indent="-28575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1600" dirty="0"/>
              <a:t>Bias: DC or RF supply and samples</a:t>
            </a:r>
          </a:p>
          <a:p>
            <a:pPr marL="285750" indent="-28575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da-DK" sz="1600" dirty="0"/>
              <a:t>6 </a:t>
            </a:r>
            <a:r>
              <a:rPr lang="da-DK" sz="1600" dirty="0" err="1"/>
              <a:t>towers</a:t>
            </a:r>
            <a:endParaRPr lang="en-US" sz="1600" dirty="0"/>
          </a:p>
        </p:txBody>
      </p:sp>
      <p:sp>
        <p:nvSpPr>
          <p:cNvPr id="7" name="Tekstboks 28"/>
          <p:cNvSpPr txBox="1"/>
          <p:nvPr/>
        </p:nvSpPr>
        <p:spPr>
          <a:xfrm>
            <a:off x="2699792" y="5161241"/>
            <a:ext cx="23042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a-DK"/>
            </a:defPPr>
            <a:lvl1pPr>
              <a:buClr>
                <a:srgbClr val="C00000"/>
              </a:buClr>
              <a:defRPr sz="1600"/>
            </a:lvl1pPr>
            <a:lvl2pPr lvl="1">
              <a:buClr>
                <a:srgbClr val="C00000"/>
              </a:buClr>
              <a:buFont typeface="Wingdings" pitchFamily="2" charset="2"/>
              <a:buChar char="§"/>
              <a:defRPr sz="1600"/>
            </a:lvl2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4×Targets: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DC or pulsed-DC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Bias DC, MF or RF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a-DK" dirty="0"/>
              <a:t>6 </a:t>
            </a:r>
            <a:r>
              <a:rPr lang="da-DK" dirty="0" err="1"/>
              <a:t>towers</a:t>
            </a:r>
            <a:endParaRPr lang="en-US" dirty="0"/>
          </a:p>
        </p:txBody>
      </p:sp>
      <p:sp>
        <p:nvSpPr>
          <p:cNvPr id="8" name="Tekstboks 29"/>
          <p:cNvSpPr txBox="1"/>
          <p:nvPr/>
        </p:nvSpPr>
        <p:spPr>
          <a:xfrm>
            <a:off x="4846685" y="5161241"/>
            <a:ext cx="2601835" cy="15696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1600" dirty="0"/>
              <a:t>6×Targets: </a:t>
            </a:r>
          </a:p>
          <a:p>
            <a:pPr marL="285750" indent="-28575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1600" dirty="0"/>
              <a:t>DC or pulsed-DC</a:t>
            </a:r>
          </a:p>
          <a:p>
            <a:pPr marL="285750" indent="-28575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1600" dirty="0"/>
              <a:t>Bias: DC, MF or RF</a:t>
            </a:r>
          </a:p>
          <a:p>
            <a:pPr marL="285750" indent="-28575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1600" dirty="0" err="1"/>
              <a:t>HiPIMS</a:t>
            </a:r>
            <a:endParaRPr lang="en-US" sz="1600" dirty="0"/>
          </a:p>
          <a:p>
            <a:pPr marL="285750" indent="-28575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da-DK" sz="1600" dirty="0"/>
              <a:t>Bias: </a:t>
            </a:r>
            <a:r>
              <a:rPr lang="da-DK" sz="1600" dirty="0" err="1"/>
              <a:t>HiPIMS</a:t>
            </a:r>
            <a:endParaRPr lang="en-US" sz="1600" dirty="0"/>
          </a:p>
          <a:p>
            <a:pPr marL="285750" indent="-28575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da-DK" sz="1600" dirty="0"/>
              <a:t>6 </a:t>
            </a:r>
            <a:r>
              <a:rPr lang="da-DK" sz="1600" dirty="0" err="1"/>
              <a:t>towers</a:t>
            </a:r>
            <a:endParaRPr lang="en-US" sz="1600" dirty="0"/>
          </a:p>
        </p:txBody>
      </p:sp>
      <p:sp>
        <p:nvSpPr>
          <p:cNvPr id="9" name="Tekstboks 29"/>
          <p:cNvSpPr txBox="1"/>
          <p:nvPr/>
        </p:nvSpPr>
        <p:spPr>
          <a:xfrm>
            <a:off x="7029819" y="5161241"/>
            <a:ext cx="2006677" cy="107721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1600" dirty="0"/>
              <a:t>4×Targets</a:t>
            </a:r>
          </a:p>
          <a:p>
            <a:pPr marL="285750" indent="-28575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1600" dirty="0"/>
              <a:t>DC sputtering </a:t>
            </a:r>
          </a:p>
          <a:p>
            <a:pPr marL="285750" indent="-28575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1600" dirty="0"/>
              <a:t>Bias: DC, MF</a:t>
            </a:r>
          </a:p>
          <a:p>
            <a:pPr marL="285750" indent="-28575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da-DK" sz="1600" dirty="0"/>
              <a:t>10 </a:t>
            </a:r>
            <a:r>
              <a:rPr lang="da-DK" sz="1600" dirty="0" err="1"/>
              <a:t>towers</a:t>
            </a:r>
            <a:endParaRPr lang="en-US" sz="1600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72648"/>
            <a:ext cx="9144000" cy="3589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215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ekst 1"/>
          <p:cNvSpPr>
            <a:spLocks noGrp="1"/>
          </p:cNvSpPr>
          <p:nvPr>
            <p:ph type="body" sz="quarter" idx="10"/>
          </p:nvPr>
        </p:nvSpPr>
        <p:spPr>
          <a:xfrm>
            <a:off x="232978" y="0"/>
            <a:ext cx="6191919" cy="852636"/>
          </a:xfrm>
        </p:spPr>
        <p:txBody>
          <a:bodyPr/>
          <a:lstStyle/>
          <a:p>
            <a:r>
              <a:rPr lang="da-DK" dirty="0"/>
              <a:t>Coatings</a:t>
            </a:r>
          </a:p>
        </p:txBody>
      </p:sp>
      <p:sp>
        <p:nvSpPr>
          <p:cNvPr id="16" name="Tekstboks 8"/>
          <p:cNvSpPr txBox="1"/>
          <p:nvPr/>
        </p:nvSpPr>
        <p:spPr>
          <a:xfrm>
            <a:off x="3563888" y="4869271"/>
            <a:ext cx="112242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sz="1400" dirty="0">
                <a:solidFill>
                  <a:schemeClr val="bg1"/>
                </a:solidFill>
              </a:rPr>
              <a:t>N</a:t>
            </a:r>
            <a:r>
              <a:rPr lang="da-DK" sz="1400" baseline="-25000" dirty="0">
                <a:solidFill>
                  <a:schemeClr val="bg1"/>
                </a:solidFill>
              </a:rPr>
              <a:t>2</a:t>
            </a:r>
            <a:r>
              <a:rPr lang="da-DK" sz="1400" dirty="0">
                <a:solidFill>
                  <a:schemeClr val="bg1"/>
                </a:solidFill>
              </a:rPr>
              <a:t> = 35 </a:t>
            </a:r>
            <a:r>
              <a:rPr lang="da-DK" sz="1400" dirty="0" err="1">
                <a:solidFill>
                  <a:schemeClr val="bg1"/>
                </a:solidFill>
              </a:rPr>
              <a:t>mln</a:t>
            </a:r>
            <a:endParaRPr lang="da-DK" sz="1400" dirty="0">
              <a:solidFill>
                <a:schemeClr val="bg1"/>
              </a:solidFill>
            </a:endParaRPr>
          </a:p>
        </p:txBody>
      </p:sp>
      <p:grpSp>
        <p:nvGrpSpPr>
          <p:cNvPr id="19" name="Gruppe 119"/>
          <p:cNvGrpSpPr>
            <a:grpSpLocks noChangeAspect="1"/>
          </p:cNvGrpSpPr>
          <p:nvPr/>
        </p:nvGrpSpPr>
        <p:grpSpPr>
          <a:xfrm>
            <a:off x="593719" y="1855902"/>
            <a:ext cx="4278819" cy="4154505"/>
            <a:chOff x="-3049245" y="2228245"/>
            <a:chExt cx="4130919" cy="4010902"/>
          </a:xfrm>
        </p:grpSpPr>
        <p:pic>
          <p:nvPicPr>
            <p:cNvPr id="20" name="Picture 5" descr="PVD5 001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-3049245" y="2870472"/>
              <a:ext cx="4130919" cy="3368675"/>
            </a:xfrm>
            <a:prstGeom prst="rect">
              <a:avLst/>
            </a:prstGeom>
            <a:noFill/>
          </p:spPr>
        </p:pic>
        <p:grpSp>
          <p:nvGrpSpPr>
            <p:cNvPr id="21" name="Group 14"/>
            <p:cNvGrpSpPr>
              <a:grpSpLocks/>
            </p:cNvGrpSpPr>
            <p:nvPr/>
          </p:nvGrpSpPr>
          <p:grpSpPr bwMode="auto">
            <a:xfrm>
              <a:off x="-2353185" y="2382246"/>
              <a:ext cx="1056543" cy="1154120"/>
              <a:chOff x="3728" y="1292"/>
              <a:chExt cx="721" cy="727"/>
            </a:xfrm>
          </p:grpSpPr>
          <p:sp>
            <p:nvSpPr>
              <p:cNvPr id="25" name="Text Box 8"/>
              <p:cNvSpPr txBox="1">
                <a:spLocks noChangeArrowheads="1"/>
              </p:cNvSpPr>
              <p:nvPr/>
            </p:nvSpPr>
            <p:spPr bwMode="auto">
              <a:xfrm>
                <a:off x="3728" y="1292"/>
                <a:ext cx="721" cy="181"/>
              </a:xfrm>
              <a:prstGeom prst="rect">
                <a:avLst/>
              </a:prstGeom>
              <a:noFill/>
              <a:ln w="25400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da-DK" sz="1600" b="1" dirty="0" err="1">
                    <a:latin typeface="Arial" charset="0"/>
                  </a:rPr>
                  <a:t>Substrates</a:t>
                </a:r>
                <a:endParaRPr lang="da-DK" sz="1600" b="1" dirty="0">
                  <a:latin typeface="Arial" charset="0"/>
                </a:endParaRPr>
              </a:p>
            </p:txBody>
          </p:sp>
          <p:sp>
            <p:nvSpPr>
              <p:cNvPr id="26" name="Line 9"/>
              <p:cNvSpPr>
                <a:spLocks noChangeShapeType="1"/>
              </p:cNvSpPr>
              <p:nvPr/>
            </p:nvSpPr>
            <p:spPr bwMode="auto">
              <a:xfrm>
                <a:off x="4302" y="1690"/>
                <a:ext cx="6" cy="329"/>
              </a:xfrm>
              <a:prstGeom prst="line">
                <a:avLst/>
              </a:prstGeom>
              <a:noFill/>
              <a:ln w="57150">
                <a:solidFill>
                  <a:srgbClr val="FF0000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da-DK"/>
              </a:p>
            </p:txBody>
          </p:sp>
        </p:grpSp>
        <p:grpSp>
          <p:nvGrpSpPr>
            <p:cNvPr id="22" name="Group 15"/>
            <p:cNvGrpSpPr>
              <a:grpSpLocks/>
            </p:cNvGrpSpPr>
            <p:nvPr/>
          </p:nvGrpSpPr>
          <p:grpSpPr bwMode="auto">
            <a:xfrm>
              <a:off x="-7101" y="2228245"/>
              <a:ext cx="920262" cy="1330325"/>
              <a:chOff x="5329" y="1195"/>
              <a:chExt cx="628" cy="838"/>
            </a:xfrm>
          </p:grpSpPr>
          <p:sp>
            <p:nvSpPr>
              <p:cNvPr id="23" name="Text Box 12"/>
              <p:cNvSpPr txBox="1">
                <a:spLocks noChangeArrowheads="1"/>
              </p:cNvSpPr>
              <p:nvPr/>
            </p:nvSpPr>
            <p:spPr bwMode="auto">
              <a:xfrm>
                <a:off x="5329" y="1195"/>
                <a:ext cx="628" cy="313"/>
              </a:xfrm>
              <a:prstGeom prst="rect">
                <a:avLst/>
              </a:prstGeom>
              <a:noFill/>
              <a:ln w="25400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da-DK" sz="1600" b="1" dirty="0">
                    <a:latin typeface="Arial" charset="0"/>
                  </a:rPr>
                  <a:t>Targets/</a:t>
                </a:r>
              </a:p>
              <a:p>
                <a:r>
                  <a:rPr lang="da-DK" sz="1600" b="1" dirty="0">
                    <a:latin typeface="Arial" charset="0"/>
                  </a:rPr>
                  <a:t>cathodes</a:t>
                </a:r>
              </a:p>
            </p:txBody>
          </p:sp>
          <p:sp>
            <p:nvSpPr>
              <p:cNvPr id="24" name="Line 13"/>
              <p:cNvSpPr>
                <a:spLocks noChangeShapeType="1"/>
              </p:cNvSpPr>
              <p:nvPr/>
            </p:nvSpPr>
            <p:spPr bwMode="auto">
              <a:xfrm>
                <a:off x="5589" y="1675"/>
                <a:ext cx="6" cy="358"/>
              </a:xfrm>
              <a:prstGeom prst="line">
                <a:avLst/>
              </a:prstGeom>
              <a:noFill/>
              <a:ln w="57150">
                <a:solidFill>
                  <a:srgbClr val="FF0000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da-DK"/>
              </a:p>
            </p:txBody>
          </p:sp>
        </p:grpSp>
      </p:grpSp>
      <p:pic>
        <p:nvPicPr>
          <p:cNvPr id="28" name="Billede 466" descr="C:\Users\sxs\Desktop\IMD_Incontinence\SEM_EDX_AU_28nov2011\b2433_3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542" b="29738"/>
          <a:stretch>
            <a:fillRect/>
          </a:stretch>
        </p:blipFill>
        <p:spPr bwMode="auto">
          <a:xfrm>
            <a:off x="5176713" y="4869780"/>
            <a:ext cx="3787775" cy="187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Billede 24" descr="C:\Users\sxs\Desktop\IMD_Incontinence\SEM_EDX_AU_28nov2011\b2432_5.t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60" b="31535"/>
          <a:stretch>
            <a:fillRect/>
          </a:stretch>
        </p:blipFill>
        <p:spPr bwMode="auto">
          <a:xfrm>
            <a:off x="5176713" y="2996530"/>
            <a:ext cx="3787775" cy="187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Billede 22" descr="C:\Users\sxs\Desktop\IMD_Incontinence\SEM_EDX_AU_28nov2011\b2430_2.t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" b="38380"/>
          <a:stretch>
            <a:fillRect/>
          </a:stretch>
        </p:blipFill>
        <p:spPr bwMode="auto">
          <a:xfrm>
            <a:off x="5176712" y="1340768"/>
            <a:ext cx="3787775" cy="165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Rektangel 18"/>
          <p:cNvSpPr/>
          <p:nvPr/>
        </p:nvSpPr>
        <p:spPr>
          <a:xfrm>
            <a:off x="5320728" y="1476073"/>
            <a:ext cx="1140056" cy="40011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sz="2000" b="1" i="1" dirty="0">
                <a:solidFill>
                  <a:srgbClr val="E60004"/>
                </a:solidFill>
                <a:latin typeface="Univers"/>
              </a:rPr>
              <a:t>Smooth</a:t>
            </a:r>
            <a:endParaRPr lang="da-DK" sz="2000" dirty="0">
              <a:latin typeface="Univers"/>
            </a:endParaRPr>
          </a:p>
        </p:txBody>
      </p:sp>
      <p:sp>
        <p:nvSpPr>
          <p:cNvPr id="32" name="Rektangel 19"/>
          <p:cNvSpPr/>
          <p:nvPr/>
        </p:nvSpPr>
        <p:spPr>
          <a:xfrm>
            <a:off x="5392736" y="6084585"/>
            <a:ext cx="998991" cy="40011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sz="2000" b="1" i="1" dirty="0">
                <a:solidFill>
                  <a:srgbClr val="E60004"/>
                </a:solidFill>
                <a:latin typeface="Univers"/>
              </a:rPr>
              <a:t>Rough</a:t>
            </a:r>
            <a:endParaRPr lang="da-DK" sz="2000" dirty="0">
              <a:latin typeface="Univers"/>
            </a:endParaRPr>
          </a:p>
        </p:txBody>
      </p:sp>
      <p:sp>
        <p:nvSpPr>
          <p:cNvPr id="33" name="Tekstboks 24"/>
          <p:cNvSpPr txBox="1"/>
          <p:nvPr/>
        </p:nvSpPr>
        <p:spPr>
          <a:xfrm>
            <a:off x="361554" y="1195223"/>
            <a:ext cx="47431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da-DK" sz="2800" dirty="0" err="1"/>
              <a:t>Everything</a:t>
            </a:r>
            <a:r>
              <a:rPr lang="da-DK" sz="2800" dirty="0"/>
              <a:t> on </a:t>
            </a:r>
            <a:r>
              <a:rPr lang="da-DK" sz="2800" dirty="0" err="1"/>
              <a:t>everything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869925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5" descr="I2Schemati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276034"/>
            <a:ext cx="6120680" cy="4862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Pladsholder til tekst 1"/>
          <p:cNvSpPr>
            <a:spLocks noGrp="1"/>
          </p:cNvSpPr>
          <p:nvPr>
            <p:ph type="body" sz="quarter" idx="10"/>
          </p:nvPr>
        </p:nvSpPr>
        <p:spPr>
          <a:xfrm>
            <a:off x="232978" y="0"/>
            <a:ext cx="6191919" cy="852636"/>
          </a:xfrm>
        </p:spPr>
        <p:txBody>
          <a:bodyPr/>
          <a:lstStyle/>
          <a:p>
            <a:r>
              <a:rPr lang="da-DK" dirty="0"/>
              <a:t>2 x ion </a:t>
            </a:r>
            <a:r>
              <a:rPr lang="da-DK" dirty="0" err="1"/>
              <a:t>implanters</a:t>
            </a:r>
            <a:endParaRPr lang="da-DK" dirty="0"/>
          </a:p>
        </p:txBody>
      </p:sp>
      <p:pic>
        <p:nvPicPr>
          <p:cNvPr id="7" name="Content Placeholder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276034"/>
            <a:ext cx="7416824" cy="4912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106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61" r="34830"/>
          <a:stretch/>
        </p:blipFill>
        <p:spPr bwMode="auto">
          <a:xfrm rot="20577093" flipH="1">
            <a:off x="6423853" y="2292317"/>
            <a:ext cx="2275743" cy="167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87889" y="942958"/>
            <a:ext cx="7374832" cy="62478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Expertise in:</a:t>
            </a:r>
          </a:p>
          <a:p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Coating development and production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Several coatings are available at production level, incl. </a:t>
            </a:r>
            <a:r>
              <a:rPr lang="en-US" sz="1600" dirty="0" err="1"/>
              <a:t>tox</a:t>
            </a:r>
            <a:r>
              <a:rPr lang="en-US" sz="1600" dirty="0"/>
              <a:t>-tested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1600" dirty="0"/>
              <a:t>Nitrides: </a:t>
            </a:r>
            <a:r>
              <a:rPr lang="en-US" sz="1600" dirty="0" err="1"/>
              <a:t>ZrN</a:t>
            </a:r>
            <a:r>
              <a:rPr lang="en-US" sz="1600" dirty="0"/>
              <a:t>, </a:t>
            </a:r>
            <a:r>
              <a:rPr lang="en-US" sz="1600" dirty="0" err="1"/>
              <a:t>TiN</a:t>
            </a:r>
            <a:r>
              <a:rPr lang="en-US" sz="1600" dirty="0"/>
              <a:t>, </a:t>
            </a:r>
            <a:r>
              <a:rPr lang="en-US" sz="1600" dirty="0" err="1"/>
              <a:t>CrN</a:t>
            </a:r>
            <a:endParaRPr lang="en-US" sz="1600" dirty="0"/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1600" dirty="0"/>
              <a:t>Low-friction coatings: Different DLCs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da-DK" sz="1600" dirty="0" err="1"/>
              <a:t>Oxides</a:t>
            </a:r>
            <a:r>
              <a:rPr lang="da-DK" sz="1600" dirty="0"/>
              <a:t>, </a:t>
            </a:r>
            <a:r>
              <a:rPr lang="da-DK" sz="1600" dirty="0" err="1"/>
              <a:t>e.g</a:t>
            </a:r>
            <a:r>
              <a:rPr lang="da-DK" sz="1600" dirty="0"/>
              <a:t>.: TiO</a:t>
            </a:r>
            <a:r>
              <a:rPr lang="da-DK" sz="1600" baseline="-25000" dirty="0"/>
              <a:t>2</a:t>
            </a:r>
            <a:r>
              <a:rPr lang="da-DK" sz="1600" dirty="0"/>
              <a:t>, Al</a:t>
            </a:r>
            <a:r>
              <a:rPr lang="da-DK" sz="1600" baseline="-25000" dirty="0"/>
              <a:t>2</a:t>
            </a:r>
            <a:r>
              <a:rPr lang="da-DK" sz="1600" dirty="0"/>
              <a:t>O</a:t>
            </a:r>
            <a:r>
              <a:rPr lang="da-DK" sz="1600" baseline="-25000" dirty="0"/>
              <a:t>3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da-DK" sz="1600" dirty="0"/>
              <a:t>Pure metals, </a:t>
            </a:r>
            <a:r>
              <a:rPr lang="da-DK" sz="1600" dirty="0" err="1"/>
              <a:t>e.g</a:t>
            </a:r>
            <a:r>
              <a:rPr lang="da-DK" sz="1600" dirty="0"/>
              <a:t>.: Ti, Ta, </a:t>
            </a:r>
            <a:r>
              <a:rPr lang="da-DK" sz="1600" dirty="0" err="1"/>
              <a:t>Cr</a:t>
            </a:r>
            <a:r>
              <a:rPr lang="da-DK" sz="1600" dirty="0"/>
              <a:t>, Cu…</a:t>
            </a:r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Patented titan-strontium (</a:t>
            </a:r>
            <a:r>
              <a:rPr lang="en-US" sz="1600" dirty="0" err="1"/>
              <a:t>Ti-Sr</a:t>
            </a:r>
            <a:r>
              <a:rPr lang="en-US" sz="1600" dirty="0"/>
              <a:t>) coating facilitating accelerated bone growth. Tested and validated on rats and rabbits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High surface area </a:t>
            </a:r>
            <a:r>
              <a:rPr lang="en-US" sz="1600" dirty="0" err="1"/>
              <a:t>TiN</a:t>
            </a:r>
            <a:r>
              <a:rPr lang="en-US" sz="1600" dirty="0"/>
              <a:t> for nerve stimulation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a-DK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a-DK" sz="1600" dirty="0"/>
              <a:t>Low-</a:t>
            </a:r>
            <a:r>
              <a:rPr lang="da-DK" sz="1600" dirty="0" err="1"/>
              <a:t>friction</a:t>
            </a:r>
            <a:r>
              <a:rPr lang="da-DK" sz="1600" dirty="0"/>
              <a:t> coatings for </a:t>
            </a:r>
            <a:r>
              <a:rPr lang="da-DK" sz="1600" dirty="0" err="1"/>
              <a:t>medical</a:t>
            </a:r>
            <a:r>
              <a:rPr lang="da-DK" sz="1600" dirty="0"/>
              <a:t> </a:t>
            </a:r>
            <a:r>
              <a:rPr lang="da-DK" sz="1600" dirty="0" err="1"/>
              <a:t>applications</a:t>
            </a:r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Looking for collaboration in the area of nerve stimulation and cell test of different coatings: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Electrodes for improved nerve stimulation through high surface area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The interaction of different cells with different coatings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Joint research proposals where DTI contributes with coatings </a:t>
            </a:r>
          </a:p>
          <a:p>
            <a:endParaRPr lang="da-DK" sz="1600" dirty="0"/>
          </a:p>
          <a:p>
            <a:endParaRPr lang="en-US" sz="1600" dirty="0"/>
          </a:p>
          <a:p>
            <a:endParaRPr lang="en-US" sz="1600" dirty="0"/>
          </a:p>
          <a:p>
            <a:r>
              <a:rPr lang="en-US" sz="1600" dirty="0"/>
              <a:t>  </a:t>
            </a:r>
          </a:p>
        </p:txBody>
      </p:sp>
      <p:sp>
        <p:nvSpPr>
          <p:cNvPr id="7" name="Pladsholder til tekst 1"/>
          <p:cNvSpPr>
            <a:spLocks noGrp="1"/>
          </p:cNvSpPr>
          <p:nvPr>
            <p:ph type="body" sz="quarter" idx="10"/>
          </p:nvPr>
        </p:nvSpPr>
        <p:spPr>
          <a:xfrm>
            <a:off x="385378" y="152400"/>
            <a:ext cx="6191919" cy="852636"/>
          </a:xfrm>
        </p:spPr>
        <p:txBody>
          <a:bodyPr/>
          <a:lstStyle/>
          <a:p>
            <a:r>
              <a:rPr lang="da-DK" dirty="0" err="1"/>
              <a:t>Medico-related</a:t>
            </a:r>
            <a:r>
              <a:rPr lang="da-DK" dirty="0"/>
              <a:t> </a:t>
            </a:r>
            <a:r>
              <a:rPr lang="da-DK" dirty="0" err="1"/>
              <a:t>examples</a:t>
            </a:r>
            <a:endParaRPr lang="da-DK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/>
          <a:srcRect l="10267" t="11734" r="5392" b="4952"/>
          <a:stretch/>
        </p:blipFill>
        <p:spPr>
          <a:xfrm rot="19827731">
            <a:off x="6101818" y="1924532"/>
            <a:ext cx="1667240" cy="1029339"/>
          </a:xfrm>
          <a:prstGeom prst="rect">
            <a:avLst/>
          </a:prstGeom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05" b="10379"/>
          <a:stretch/>
        </p:blipFill>
        <p:spPr bwMode="auto">
          <a:xfrm>
            <a:off x="7251567" y="1518372"/>
            <a:ext cx="1765015" cy="1065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8673306" y="3318389"/>
            <a:ext cx="92040" cy="79396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 flipV="1">
            <a:off x="7488130" y="3397785"/>
            <a:ext cx="1193759" cy="4214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V="1">
            <a:off x="8657049" y="3397786"/>
            <a:ext cx="110222" cy="4214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3452" y="3819203"/>
            <a:ext cx="1192300" cy="109798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3697" y="5015191"/>
            <a:ext cx="1742885" cy="166738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7237899" y="6464068"/>
            <a:ext cx="1792349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a-DK" sz="1100" dirty="0"/>
              <a:t>Low-</a:t>
            </a:r>
            <a:r>
              <a:rPr lang="da-DK" sz="1100" dirty="0" err="1"/>
              <a:t>friction</a:t>
            </a:r>
            <a:r>
              <a:rPr lang="da-DK" sz="1100" dirty="0"/>
              <a:t> dental </a:t>
            </a:r>
            <a:r>
              <a:rPr lang="da-DK" sz="1100" dirty="0" err="1"/>
              <a:t>screws</a:t>
            </a:r>
            <a:endParaRPr lang="en-US" sz="1100" dirty="0"/>
          </a:p>
        </p:txBody>
      </p:sp>
      <p:sp>
        <p:nvSpPr>
          <p:cNvPr id="17" name="TextBox 16"/>
          <p:cNvSpPr txBox="1"/>
          <p:nvPr/>
        </p:nvSpPr>
        <p:spPr>
          <a:xfrm>
            <a:off x="7406289" y="4710474"/>
            <a:ext cx="1630207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a-DK" sz="1100" dirty="0"/>
              <a:t>High </a:t>
            </a:r>
            <a:r>
              <a:rPr lang="da-DK" sz="1100" dirty="0" err="1"/>
              <a:t>surface</a:t>
            </a:r>
            <a:r>
              <a:rPr lang="da-DK" sz="1100" dirty="0"/>
              <a:t> </a:t>
            </a:r>
            <a:r>
              <a:rPr lang="da-DK" sz="1100" dirty="0" err="1"/>
              <a:t>area</a:t>
            </a:r>
            <a:r>
              <a:rPr lang="da-DK" sz="1100" dirty="0"/>
              <a:t> </a:t>
            </a:r>
            <a:r>
              <a:rPr lang="da-DK" sz="1100" dirty="0" err="1"/>
              <a:t>TiN</a:t>
            </a:r>
            <a:endParaRPr lang="en-US" sz="1100" dirty="0"/>
          </a:p>
        </p:txBody>
      </p:sp>
      <p:sp>
        <p:nvSpPr>
          <p:cNvPr id="18" name="TextBox 17"/>
          <p:cNvSpPr txBox="1"/>
          <p:nvPr/>
        </p:nvSpPr>
        <p:spPr>
          <a:xfrm>
            <a:off x="7198185" y="2584022"/>
            <a:ext cx="1872207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a-DK" sz="1100" dirty="0"/>
              <a:t>Sr/Ti coating – </a:t>
            </a:r>
            <a:r>
              <a:rPr lang="da-DK" sz="1100" dirty="0" err="1"/>
              <a:t>animal</a:t>
            </a:r>
            <a:r>
              <a:rPr lang="da-DK" sz="1100" dirty="0"/>
              <a:t> </a:t>
            </a:r>
            <a:r>
              <a:rPr lang="da-DK" sz="1100" dirty="0" err="1"/>
              <a:t>testing</a:t>
            </a:r>
            <a:endParaRPr lang="en-US" sz="1100" dirty="0"/>
          </a:p>
        </p:txBody>
      </p:sp>
      <p:sp>
        <p:nvSpPr>
          <p:cNvPr id="19" name="Rectangle 18"/>
          <p:cNvSpPr/>
          <p:nvPr/>
        </p:nvSpPr>
        <p:spPr>
          <a:xfrm>
            <a:off x="157623" y="4301083"/>
            <a:ext cx="6094211" cy="243117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b="1" dirty="0" err="1">
                <a:solidFill>
                  <a:schemeClr val="tx1"/>
                </a:solidFill>
              </a:rPr>
              <a:t>We</a:t>
            </a:r>
            <a:r>
              <a:rPr lang="da-DK" b="1" dirty="0">
                <a:solidFill>
                  <a:schemeClr val="tx1"/>
                </a:solidFill>
              </a:rPr>
              <a:t> </a:t>
            </a:r>
            <a:r>
              <a:rPr lang="da-DK" b="1" dirty="0" err="1">
                <a:solidFill>
                  <a:schemeClr val="tx1"/>
                </a:solidFill>
              </a:rPr>
              <a:t>want</a:t>
            </a:r>
            <a:r>
              <a:rPr lang="da-DK" b="1" dirty="0">
                <a:solidFill>
                  <a:schemeClr val="tx1"/>
                </a:solidFill>
              </a:rPr>
              <a:t> to </a:t>
            </a:r>
            <a:r>
              <a:rPr lang="da-DK" b="1" dirty="0" err="1">
                <a:solidFill>
                  <a:schemeClr val="tx1"/>
                </a:solidFill>
              </a:rPr>
              <a:t>be</a:t>
            </a:r>
            <a:r>
              <a:rPr lang="da-DK" b="1" dirty="0">
                <a:solidFill>
                  <a:schemeClr val="tx1"/>
                </a:solidFill>
              </a:rPr>
              <a:t> </a:t>
            </a:r>
            <a:r>
              <a:rPr lang="da-DK" b="1" dirty="0" err="1">
                <a:solidFill>
                  <a:schemeClr val="tx1"/>
                </a:solidFill>
              </a:rPr>
              <a:t>active</a:t>
            </a:r>
            <a:r>
              <a:rPr lang="da-DK" b="1" dirty="0">
                <a:solidFill>
                  <a:schemeClr val="tx1"/>
                </a:solidFill>
              </a:rPr>
              <a:t> in:</a:t>
            </a:r>
          </a:p>
          <a:p>
            <a:endParaRPr lang="da-DK" dirty="0">
              <a:solidFill>
                <a:schemeClr val="tx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WG1: Processing of biomaterials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a-DK" dirty="0">
                <a:solidFill>
                  <a:schemeClr val="tx1"/>
                </a:solidFill>
              </a:rPr>
              <a:t>R&amp;D </a:t>
            </a:r>
            <a:r>
              <a:rPr lang="da-DK" dirty="0" err="1">
                <a:solidFill>
                  <a:schemeClr val="tx1"/>
                </a:solidFill>
              </a:rPr>
              <a:t>projects</a:t>
            </a:r>
            <a:endParaRPr lang="da-DK" dirty="0">
              <a:solidFill>
                <a:schemeClr val="tx1"/>
              </a:solidFill>
            </a:endParaRPr>
          </a:p>
          <a:p>
            <a:endParaRPr lang="da-DK" dirty="0">
              <a:solidFill>
                <a:schemeClr val="tx1"/>
              </a:solidFill>
            </a:endParaRPr>
          </a:p>
          <a:p>
            <a:r>
              <a:rPr lang="da-DK" dirty="0" err="1">
                <a:solidFill>
                  <a:schemeClr val="tx1"/>
                </a:solidFill>
              </a:rPr>
              <a:t>Interested</a:t>
            </a:r>
            <a:r>
              <a:rPr lang="da-DK" dirty="0">
                <a:solidFill>
                  <a:schemeClr val="tx1"/>
                </a:solidFill>
              </a:rPr>
              <a:t> - </a:t>
            </a:r>
            <a:r>
              <a:rPr lang="da-DK" dirty="0" err="1">
                <a:solidFill>
                  <a:schemeClr val="tx1"/>
                </a:solidFill>
              </a:rPr>
              <a:t>want</a:t>
            </a:r>
            <a:r>
              <a:rPr lang="da-DK" dirty="0">
                <a:solidFill>
                  <a:schemeClr val="tx1"/>
                </a:solidFill>
              </a:rPr>
              <a:t> to </a:t>
            </a:r>
            <a:r>
              <a:rPr lang="da-DK" dirty="0" err="1">
                <a:solidFill>
                  <a:schemeClr val="tx1"/>
                </a:solidFill>
              </a:rPr>
              <a:t>know</a:t>
            </a:r>
            <a:r>
              <a:rPr lang="da-DK" dirty="0">
                <a:solidFill>
                  <a:schemeClr val="tx1"/>
                </a:solidFill>
              </a:rPr>
              <a:t> more: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a-DK" dirty="0">
                <a:solidFill>
                  <a:schemeClr val="tx1"/>
                </a:solidFill>
              </a:rPr>
              <a:t>Find/</a:t>
            </a:r>
            <a:r>
              <a:rPr lang="da-DK" dirty="0" err="1">
                <a:solidFill>
                  <a:schemeClr val="tx1"/>
                </a:solidFill>
              </a:rPr>
              <a:t>contact</a:t>
            </a:r>
            <a:r>
              <a:rPr lang="da-DK" dirty="0">
                <a:solidFill>
                  <a:schemeClr val="tx1"/>
                </a:solidFill>
              </a:rPr>
              <a:t> </a:t>
            </a:r>
            <a:r>
              <a:rPr lang="da-DK" dirty="0" err="1">
                <a:solidFill>
                  <a:schemeClr val="tx1"/>
                </a:solidFill>
              </a:rPr>
              <a:t>me</a:t>
            </a:r>
            <a:endParaRPr lang="da-DK" dirty="0">
              <a:solidFill>
                <a:schemeClr val="tx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a-DK" dirty="0">
                <a:solidFill>
                  <a:schemeClr val="tx1"/>
                </a:solidFill>
              </a:rPr>
              <a:t>30 min. talk in the workshop 12/10; 9:00 - 11:00 </a:t>
            </a:r>
          </a:p>
          <a:p>
            <a:endParaRPr lang="hr-HR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0984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6" grpId="0" animBg="1"/>
      <p:bldP spid="17" grpId="0" animBg="1"/>
      <p:bldP spid="18" grpId="0" animBg="1"/>
      <p:bldP spid="19" grpId="0" animBg="1"/>
    </p:bldLst>
  </p:timing>
</p:sld>
</file>

<file path=ppt/theme/theme1.xml><?xml version="1.0" encoding="utf-8"?>
<a:theme xmlns:a="http://schemas.openxmlformats.org/drawingml/2006/main" name="iKuben-Molde 2013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knologisk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Horizon</Template>
  <TotalTime>2635</TotalTime>
  <Words>273</Words>
  <Application>Microsoft Office PowerPoint</Application>
  <PresentationFormat>On-screen Show (4:3)</PresentationFormat>
  <Paragraphs>68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Calibri</vt:lpstr>
      <vt:lpstr>Univers</vt:lpstr>
      <vt:lpstr>Arial</vt:lpstr>
      <vt:lpstr>Wingdings</vt:lpstr>
      <vt:lpstr>Tahoma</vt:lpstr>
      <vt:lpstr>iKuben-Molde 2013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Teknologisk Institut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PowerPoint-præsentation</dc:title>
  <dc:creator>Bjarke Holl Christensen</dc:creator>
  <cp:lastModifiedBy>Lars Pleth Nielsen</cp:lastModifiedBy>
  <cp:revision>124</cp:revision>
  <dcterms:created xsi:type="dcterms:W3CDTF">2013-09-09T08:41:17Z</dcterms:created>
  <dcterms:modified xsi:type="dcterms:W3CDTF">2017-10-07T17:23:31Z</dcterms:modified>
</cp:coreProperties>
</file>