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trictFirstAndLastChars="0" saveSubsetFonts="1" autoCompressPictures="0">
  <p:sldMasterIdLst>
    <p:sldMasterId id="2147483648" r:id="rId1"/>
  </p:sldMasterIdLst>
  <p:notesMasterIdLst>
    <p:notesMasterId r:id="rId8"/>
  </p:notesMasterIdLst>
  <p:sldIdLst>
    <p:sldId id="438" r:id="rId2"/>
    <p:sldId id="443" r:id="rId3"/>
    <p:sldId id="444" r:id="rId4"/>
    <p:sldId id="445" r:id="rId5"/>
    <p:sldId id="446" r:id="rId6"/>
    <p:sldId id="447" r:id="rId7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Times New Roman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 baseline="-25000">
        <a:solidFill>
          <a:schemeClr val="tx1"/>
        </a:solidFill>
        <a:latin typeface="Times New Roman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 baseline="-25000">
        <a:solidFill>
          <a:schemeClr val="tx1"/>
        </a:solidFill>
        <a:latin typeface="Times New Roman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 baseline="-25000">
        <a:solidFill>
          <a:schemeClr val="tx1"/>
        </a:solidFill>
        <a:latin typeface="Times New Roman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 baseline="-25000">
        <a:solidFill>
          <a:schemeClr val="tx1"/>
        </a:solidFill>
        <a:latin typeface="Times New Roman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FF00FF"/>
    <a:srgbClr val="112D51"/>
    <a:srgbClr val="112E54"/>
    <a:srgbClr val="404040"/>
    <a:srgbClr val="808080"/>
    <a:srgbClr val="000000"/>
    <a:srgbClr val="141E64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32"/>
    <p:restoredTop sz="95009"/>
  </p:normalViewPr>
  <p:slideViewPr>
    <p:cSldViewPr>
      <p:cViewPr>
        <p:scale>
          <a:sx n="92" d="100"/>
          <a:sy n="92" d="100"/>
        </p:scale>
        <p:origin x="1072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454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aseline="0"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aseline="0"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aseline="0"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aseline="0"/>
            </a:lvl1pPr>
          </a:lstStyle>
          <a:p>
            <a:pPr>
              <a:defRPr/>
            </a:pPr>
            <a:fld id="{1B656C7B-E8A8-2B43-94F4-032A080D4295}" type="slidenum">
              <a:rPr lang="en-US" altLang="nl-NL"/>
              <a:pPr>
                <a:defRPr/>
              </a:pPr>
              <a:t>‹nr.›</a:t>
            </a:fld>
            <a:endParaRPr lang="en-US" altLang="nl-NL" dirty="0"/>
          </a:p>
        </p:txBody>
      </p:sp>
    </p:spTree>
    <p:extLst>
      <p:ext uri="{BB962C8B-B14F-4D97-AF65-F5344CB8AC3E}">
        <p14:creationId xmlns:p14="http://schemas.microsoft.com/office/powerpoint/2010/main" val="12161960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</a:pPr>
            <a:fld id="{BD4A2284-0A69-CA48-85E5-8908BD2E673E}" type="slidenum">
              <a:rPr lang="en-US" altLang="nl-NL">
                <a:latin typeface="Times New Roman" charset="0"/>
              </a:rPr>
              <a:pPr>
                <a:spcBef>
                  <a:spcPct val="0"/>
                </a:spcBef>
              </a:pPr>
              <a:t>0</a:t>
            </a:fld>
            <a:endParaRPr lang="en-US" altLang="nl-NL" dirty="0">
              <a:latin typeface="Times New Roman" charset="0"/>
            </a:endParaRPr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80971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</a:pPr>
            <a:fld id="{BD4A2284-0A69-CA48-85E5-8908BD2E673E}" type="slidenum">
              <a:rPr lang="en-US" altLang="nl-NL">
                <a:latin typeface="Times New Roman" charset="0"/>
              </a:rPr>
              <a:pPr>
                <a:spcBef>
                  <a:spcPct val="0"/>
                </a:spcBef>
              </a:pPr>
              <a:t>1</a:t>
            </a:fld>
            <a:endParaRPr lang="en-US" altLang="nl-NL" dirty="0">
              <a:latin typeface="Times New Roman" charset="0"/>
            </a:endParaRPr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44393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</a:pPr>
            <a:fld id="{BD4A2284-0A69-CA48-85E5-8908BD2E673E}" type="slidenum">
              <a:rPr lang="en-US" altLang="nl-NL">
                <a:latin typeface="Times New Roman" charset="0"/>
              </a:rPr>
              <a:pPr>
                <a:spcBef>
                  <a:spcPct val="0"/>
                </a:spcBef>
              </a:pPr>
              <a:t>2</a:t>
            </a:fld>
            <a:endParaRPr lang="en-US" altLang="nl-NL" dirty="0">
              <a:latin typeface="Times New Roman" charset="0"/>
            </a:endParaRPr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44558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</a:pPr>
            <a:fld id="{BD4A2284-0A69-CA48-85E5-8908BD2E673E}" type="slidenum">
              <a:rPr lang="en-US" altLang="nl-NL">
                <a:latin typeface="Times New Roman" charset="0"/>
              </a:rPr>
              <a:pPr>
                <a:spcBef>
                  <a:spcPct val="0"/>
                </a:spcBef>
              </a:pPr>
              <a:t>3</a:t>
            </a:fld>
            <a:endParaRPr lang="en-US" altLang="nl-NL" dirty="0">
              <a:latin typeface="Times New Roman" charset="0"/>
            </a:endParaRPr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29861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</a:pPr>
            <a:fld id="{BD4A2284-0A69-CA48-85E5-8908BD2E673E}" type="slidenum">
              <a:rPr lang="en-US" altLang="nl-NL">
                <a:latin typeface="Times New Roman" charset="0"/>
              </a:rPr>
              <a:pPr>
                <a:spcBef>
                  <a:spcPct val="0"/>
                </a:spcBef>
              </a:pPr>
              <a:t>4</a:t>
            </a:fld>
            <a:endParaRPr lang="en-US" altLang="nl-NL" dirty="0">
              <a:latin typeface="Times New Roman" charset="0"/>
            </a:endParaRPr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18269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Narrow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</a:pPr>
            <a:fld id="{BD4A2284-0A69-CA48-85E5-8908BD2E673E}" type="slidenum">
              <a:rPr lang="en-US" altLang="nl-NL">
                <a:latin typeface="Times New Roman" charset="0"/>
              </a:rPr>
              <a:pPr>
                <a:spcBef>
                  <a:spcPct val="0"/>
                </a:spcBef>
              </a:pPr>
              <a:t>5</a:t>
            </a:fld>
            <a:endParaRPr lang="en-US" altLang="nl-NL" dirty="0">
              <a:latin typeface="Times New Roman" charset="0"/>
            </a:endParaRPr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40396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33413" y="1458913"/>
            <a:ext cx="7870825" cy="1524000"/>
          </a:xfrm>
        </p:spPr>
        <p:txBody>
          <a:bodyPr anchor="b"/>
          <a:lstStyle>
            <a:lvl1pPr algn="l">
              <a:defRPr sz="4500" b="1"/>
            </a:lvl1pPr>
          </a:lstStyle>
          <a:p>
            <a:pPr lvl="0"/>
            <a:r>
              <a:rPr lang="nl-BE" noProof="0"/>
              <a:t>Titelstijl van model bewerken</a:t>
            </a:r>
            <a:endParaRPr lang="en-US" noProof="0"/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633413" y="3173413"/>
            <a:ext cx="7870825" cy="127000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rgbClr val="7E002F"/>
                </a:solidFill>
              </a:defRPr>
            </a:lvl1pPr>
          </a:lstStyle>
          <a:p>
            <a:pPr lvl="0"/>
            <a:r>
              <a:rPr lang="nl-BE" noProof="0"/>
              <a:t>Klik om de titelstijl van het model te bewerken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997917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Klik om de tekststijl van het model te bewerken</a:t>
            </a:r>
          </a:p>
          <a:p>
            <a:pPr lvl="1"/>
            <a:r>
              <a:rPr lang="nl-BE"/>
              <a:t>Tweede niveau</a:t>
            </a:r>
          </a:p>
          <a:p>
            <a:pPr lvl="2"/>
            <a:r>
              <a:rPr lang="nl-BE"/>
              <a:t>Derde niveau</a:t>
            </a:r>
          </a:p>
          <a:p>
            <a:pPr lvl="3"/>
            <a:r>
              <a:rPr lang="nl-BE"/>
              <a:t>Vierde niveau</a:t>
            </a:r>
          </a:p>
          <a:p>
            <a:pPr lvl="4"/>
            <a:r>
              <a:rPr lang="nl-BE"/>
              <a:t>Vijfde niveau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7353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37325" y="1395413"/>
            <a:ext cx="1966913" cy="4570412"/>
          </a:xfrm>
        </p:spPr>
        <p:txBody>
          <a:bodyPr vert="eaVert"/>
          <a:lstStyle/>
          <a:p>
            <a:r>
              <a:rPr lang="nl-BE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33413" y="1395413"/>
            <a:ext cx="5751512" cy="4570412"/>
          </a:xfrm>
        </p:spPr>
        <p:txBody>
          <a:bodyPr vert="eaVert"/>
          <a:lstStyle/>
          <a:p>
            <a:pPr lvl="0"/>
            <a:r>
              <a:rPr lang="nl-BE"/>
              <a:t>Klik om de tekststijl van het model te bewerken</a:t>
            </a:r>
          </a:p>
          <a:p>
            <a:pPr lvl="1"/>
            <a:r>
              <a:rPr lang="nl-BE"/>
              <a:t>Tweede niveau</a:t>
            </a:r>
          </a:p>
          <a:p>
            <a:pPr lvl="2"/>
            <a:r>
              <a:rPr lang="nl-BE"/>
              <a:t>Derde niveau</a:t>
            </a:r>
          </a:p>
          <a:p>
            <a:pPr lvl="3"/>
            <a:r>
              <a:rPr lang="nl-BE"/>
              <a:t>Vierde niveau</a:t>
            </a:r>
          </a:p>
          <a:p>
            <a:pPr lvl="4"/>
            <a:r>
              <a:rPr lang="nl-BE"/>
              <a:t>Vijfde niveau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18030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en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3413" y="1395413"/>
            <a:ext cx="7870825" cy="635000"/>
          </a:xfrm>
        </p:spPr>
        <p:txBody>
          <a:bodyPr/>
          <a:lstStyle/>
          <a:p>
            <a:r>
              <a:rPr lang="nl-BE"/>
              <a:t>Titelstijl van model bewerken</a:t>
            </a:r>
            <a:endParaRPr lang="nl-NL"/>
          </a:p>
        </p:txBody>
      </p:sp>
      <p:sp>
        <p:nvSpPr>
          <p:cNvPr id="3" name="Tijdelijke aanduiding voor grafiek 2"/>
          <p:cNvSpPr>
            <a:spLocks noGrp="1"/>
          </p:cNvSpPr>
          <p:nvPr>
            <p:ph type="chart" idx="1"/>
          </p:nvPr>
        </p:nvSpPr>
        <p:spPr>
          <a:xfrm>
            <a:off x="633413" y="2411413"/>
            <a:ext cx="7870825" cy="3554412"/>
          </a:xfrm>
        </p:spPr>
        <p:txBody>
          <a:bodyPr/>
          <a:lstStyle/>
          <a:p>
            <a:pPr lvl="0"/>
            <a:r>
              <a:rPr lang="nl-BE" noProof="0"/>
              <a:t>Klik op het pictogram als u een grafiek wilt toevoegen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92195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Klik om de tekststijl van het model te bewerken</a:t>
            </a:r>
          </a:p>
          <a:p>
            <a:pPr lvl="1"/>
            <a:r>
              <a:rPr lang="nl-BE"/>
              <a:t>Tweede niveau</a:t>
            </a:r>
          </a:p>
          <a:p>
            <a:pPr lvl="2"/>
            <a:r>
              <a:rPr lang="nl-BE"/>
              <a:t>Derde niveau</a:t>
            </a:r>
          </a:p>
          <a:p>
            <a:pPr lvl="3"/>
            <a:r>
              <a:rPr lang="nl-BE"/>
              <a:t>Vierde niveau</a:t>
            </a:r>
          </a:p>
          <a:p>
            <a:pPr lvl="4"/>
            <a:r>
              <a:rPr lang="nl-BE"/>
              <a:t>Vijfde niveau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5486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BE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BE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978837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33413" y="2411413"/>
            <a:ext cx="3859212" cy="3554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/>
              <a:t>Klik om de tekststijl van het model te bewerken</a:t>
            </a:r>
          </a:p>
          <a:p>
            <a:pPr lvl="1"/>
            <a:r>
              <a:rPr lang="nl-BE"/>
              <a:t>Tweede niveau</a:t>
            </a:r>
          </a:p>
          <a:p>
            <a:pPr lvl="2"/>
            <a:r>
              <a:rPr lang="nl-BE"/>
              <a:t>Derde niveau</a:t>
            </a:r>
          </a:p>
          <a:p>
            <a:pPr lvl="3"/>
            <a:r>
              <a:rPr lang="nl-BE"/>
              <a:t>Vierde niveau</a:t>
            </a:r>
          </a:p>
          <a:p>
            <a:pPr lvl="4"/>
            <a:r>
              <a:rPr lang="nl-BE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5025" y="2411413"/>
            <a:ext cx="3859213" cy="3554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/>
              <a:t>Klik om de tekststijl van het model te bewerken</a:t>
            </a:r>
          </a:p>
          <a:p>
            <a:pPr lvl="1"/>
            <a:r>
              <a:rPr lang="nl-BE"/>
              <a:t>Tweede niveau</a:t>
            </a:r>
          </a:p>
          <a:p>
            <a:pPr lvl="2"/>
            <a:r>
              <a:rPr lang="nl-BE"/>
              <a:t>Derde niveau</a:t>
            </a:r>
          </a:p>
          <a:p>
            <a:pPr lvl="3"/>
            <a:r>
              <a:rPr lang="nl-BE"/>
              <a:t>Vierde niveau</a:t>
            </a:r>
          </a:p>
          <a:p>
            <a:pPr lvl="4"/>
            <a:r>
              <a:rPr lang="nl-BE"/>
              <a:t>Vijfde niveau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5378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/>
              <a:t>Klik om de tekststijl van het model te bewerken</a:t>
            </a:r>
          </a:p>
          <a:p>
            <a:pPr lvl="1"/>
            <a:r>
              <a:rPr lang="nl-BE"/>
              <a:t>Tweede niveau</a:t>
            </a:r>
          </a:p>
          <a:p>
            <a:pPr lvl="2"/>
            <a:r>
              <a:rPr lang="nl-BE"/>
              <a:t>Derde niveau</a:t>
            </a:r>
          </a:p>
          <a:p>
            <a:pPr lvl="3"/>
            <a:r>
              <a:rPr lang="nl-BE"/>
              <a:t>Vierde niveau</a:t>
            </a:r>
          </a:p>
          <a:p>
            <a:pPr lvl="4"/>
            <a:r>
              <a:rPr lang="nl-BE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/>
              <a:t>Klik om de tekststijl van het model te bewerken</a:t>
            </a:r>
          </a:p>
          <a:p>
            <a:pPr lvl="1"/>
            <a:r>
              <a:rPr lang="nl-BE"/>
              <a:t>Tweede niveau</a:t>
            </a:r>
          </a:p>
          <a:p>
            <a:pPr lvl="2"/>
            <a:r>
              <a:rPr lang="nl-BE"/>
              <a:t>Derde niveau</a:t>
            </a:r>
          </a:p>
          <a:p>
            <a:pPr lvl="3"/>
            <a:r>
              <a:rPr lang="nl-BE"/>
              <a:t>Vierde niveau</a:t>
            </a:r>
          </a:p>
          <a:p>
            <a:pPr lvl="4"/>
            <a:r>
              <a:rPr lang="nl-BE"/>
              <a:t>Vijfde niveau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5555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Titelstijl van model bewerken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6107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1472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/>
              <a:t>Klik om de tekststijl van het model te bewerken</a:t>
            </a:r>
          </a:p>
          <a:p>
            <a:pPr lvl="1"/>
            <a:r>
              <a:rPr lang="nl-BE"/>
              <a:t>Tweede niveau</a:t>
            </a:r>
          </a:p>
          <a:p>
            <a:pPr lvl="2"/>
            <a:r>
              <a:rPr lang="nl-BE"/>
              <a:t>Derde niveau</a:t>
            </a:r>
          </a:p>
          <a:p>
            <a:pPr lvl="3"/>
            <a:r>
              <a:rPr lang="nl-BE"/>
              <a:t>Vierde niveau</a:t>
            </a:r>
          </a:p>
          <a:p>
            <a:pPr lvl="4"/>
            <a:r>
              <a:rPr lang="nl-BE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728314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/>
              <a:t>Titelstijl van model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BE" noProof="0"/>
              <a:t>Sleep de afbeelding naar de tijdelijke aanduiding of klik op het pictogram als u een afbeelding wilt toevoegen</a:t>
            </a:r>
            <a:endParaRPr lang="nl-NL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21080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3413" y="1395413"/>
            <a:ext cx="7870825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BE" altLang="nl-NL"/>
              <a:t>Titelstijl van model bewerken</a:t>
            </a:r>
            <a:endParaRPr lang="en-US" altLang="nl-NL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3413" y="2411413"/>
            <a:ext cx="7870825" cy="355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BE" altLang="nl-NL"/>
              <a:t>Klik om de tekststijl van het model te bewerken</a:t>
            </a:r>
          </a:p>
          <a:p>
            <a:pPr lvl="1"/>
            <a:r>
              <a:rPr lang="nl-BE" altLang="nl-NL"/>
              <a:t>Tweede niveau</a:t>
            </a:r>
          </a:p>
          <a:p>
            <a:pPr lvl="2"/>
            <a:r>
              <a:rPr lang="nl-BE" altLang="nl-NL"/>
              <a:t>Derde niveau</a:t>
            </a:r>
          </a:p>
          <a:p>
            <a:pPr lvl="3"/>
            <a:r>
              <a:rPr lang="nl-BE" altLang="nl-NL"/>
              <a:t>Vierde niveau</a:t>
            </a:r>
          </a:p>
          <a:p>
            <a:pPr lvl="4"/>
            <a:r>
              <a:rPr lang="nl-BE" altLang="nl-NL"/>
              <a:t>Vijfde niveau</a:t>
            </a:r>
            <a:endParaRPr lang="en-US" altLang="nl-NL"/>
          </a:p>
        </p:txBody>
      </p:sp>
      <p:sp>
        <p:nvSpPr>
          <p:cNvPr id="1028" name="Rectangle 74"/>
          <p:cNvSpPr>
            <a:spLocks noChangeArrowheads="1"/>
          </p:cNvSpPr>
          <p:nvPr/>
        </p:nvSpPr>
        <p:spPr bwMode="auto">
          <a:xfrm>
            <a:off x="9950450" y="6483350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aseline="-25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defRPr/>
            </a:pPr>
            <a:endParaRPr lang="en-US" alt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3" r:id="rId1"/>
    <p:sldLayoutId id="2147484082" r:id="rId2"/>
    <p:sldLayoutId id="2147484083" r:id="rId3"/>
    <p:sldLayoutId id="2147484084" r:id="rId4"/>
    <p:sldLayoutId id="2147484085" r:id="rId5"/>
    <p:sldLayoutId id="2147484086" r:id="rId6"/>
    <p:sldLayoutId id="2147484087" r:id="rId7"/>
    <p:sldLayoutId id="2147484088" r:id="rId8"/>
    <p:sldLayoutId id="2147484089" r:id="rId9"/>
    <p:sldLayoutId id="2147484090" r:id="rId10"/>
    <p:sldLayoutId id="2147484091" r:id="rId11"/>
    <p:sldLayoutId id="2147484092" r:id="rId12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3500">
          <a:solidFill>
            <a:srgbClr val="003D62"/>
          </a:solidFill>
          <a:latin typeface="+mj-lt"/>
          <a:ea typeface="+mj-ea"/>
          <a:cs typeface="ＭＳ Ｐゴシック" charset="0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500">
          <a:solidFill>
            <a:srgbClr val="003D62"/>
          </a:solidFill>
          <a:latin typeface="Verdana" charset="0"/>
          <a:ea typeface="ＭＳ Ｐゴシック" charset="0"/>
          <a:cs typeface="ＭＳ Ｐゴシック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500">
          <a:solidFill>
            <a:srgbClr val="003D62"/>
          </a:solidFill>
          <a:latin typeface="Verdana" charset="0"/>
          <a:ea typeface="ＭＳ Ｐゴシック" charset="0"/>
          <a:cs typeface="ＭＳ Ｐゴシック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500">
          <a:solidFill>
            <a:srgbClr val="003D62"/>
          </a:solidFill>
          <a:latin typeface="Verdana" charset="0"/>
          <a:ea typeface="ＭＳ Ｐゴシック" charset="0"/>
          <a:cs typeface="ＭＳ Ｐゴシック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500">
          <a:solidFill>
            <a:srgbClr val="003D62"/>
          </a:solidFill>
          <a:latin typeface="Verdana" charset="0"/>
          <a:ea typeface="ＭＳ Ｐゴシック" charset="0"/>
          <a:cs typeface="ＭＳ Ｐゴシック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500">
          <a:solidFill>
            <a:srgbClr val="003D62"/>
          </a:solidFill>
          <a:latin typeface="Verdana" charset="0"/>
          <a:ea typeface="ＭＳ Ｐゴシック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500">
          <a:solidFill>
            <a:srgbClr val="003D62"/>
          </a:solidFill>
          <a:latin typeface="Verdana" charset="0"/>
          <a:ea typeface="ＭＳ Ｐゴシック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500">
          <a:solidFill>
            <a:srgbClr val="003D62"/>
          </a:solidFill>
          <a:latin typeface="Verdana" charset="0"/>
          <a:ea typeface="ＭＳ Ｐゴシック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500">
          <a:solidFill>
            <a:srgbClr val="003D62"/>
          </a:solidFill>
          <a:latin typeface="Verdana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rgbClr val="003D62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-"/>
        <a:defRPr sz="2200">
          <a:solidFill>
            <a:srgbClr val="003D62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rgbClr val="003D62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-"/>
        <a:defRPr sz="1600">
          <a:solidFill>
            <a:srgbClr val="003D62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003D62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3D62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3D62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3D62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3D62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5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4" Type="http://schemas.openxmlformats.org/officeDocument/2006/relationships/image" Target="../media/image8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4" Type="http://schemas.openxmlformats.org/officeDocument/2006/relationships/image" Target="../media/image10.jpg"/><Relationship Id="rId5" Type="http://schemas.openxmlformats.org/officeDocument/2006/relationships/image" Target="../media/image11.jpg"/><Relationship Id="rId6" Type="http://schemas.openxmlformats.org/officeDocument/2006/relationships/image" Target="../media/image12.jpg"/><Relationship Id="rId7" Type="http://schemas.openxmlformats.org/officeDocument/2006/relationships/image" Target="../media/image13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60" descr="logo_u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3788" y="5705194"/>
            <a:ext cx="3816424" cy="441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eperen 1"/>
          <p:cNvGrpSpPr/>
          <p:nvPr/>
        </p:nvGrpSpPr>
        <p:grpSpPr>
          <a:xfrm>
            <a:off x="395536" y="390414"/>
            <a:ext cx="3600450" cy="1656705"/>
            <a:chOff x="395536" y="260350"/>
            <a:chExt cx="3600450" cy="1656705"/>
          </a:xfrm>
        </p:grpSpPr>
        <p:pic>
          <p:nvPicPr>
            <p:cNvPr id="4097" name="Picture 2" descr="C:\Users\Bio-Imaging\Desktop\Capture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313" y="260350"/>
              <a:ext cx="2952750" cy="565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5"/>
            <p:cNvSpPr/>
            <p:nvPr/>
          </p:nvSpPr>
          <p:spPr>
            <a:xfrm>
              <a:off x="395536" y="908720"/>
              <a:ext cx="3600450" cy="1008335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lnSpc>
                  <a:spcPct val="150000"/>
                </a:lnSpc>
                <a:defRPr/>
              </a:pPr>
              <a:r>
                <a:rPr lang="en-US" sz="1100" baseline="0" dirty="0">
                  <a:solidFill>
                    <a:srgbClr val="000000"/>
                  </a:solidFill>
                  <a:cs typeface="Verdana"/>
                </a:rPr>
                <a:t>prof. Peter Ponsaerts</a:t>
              </a:r>
            </a:p>
            <a:p>
              <a:pPr eaLnBrk="1" hangingPunct="1">
                <a:lnSpc>
                  <a:spcPct val="150000"/>
                </a:lnSpc>
                <a:defRPr/>
              </a:pPr>
              <a:r>
                <a:rPr lang="en-US" sz="1100" baseline="0" dirty="0">
                  <a:solidFill>
                    <a:srgbClr val="000000"/>
                  </a:solidFill>
                  <a:cs typeface="Verdana"/>
                </a:rPr>
                <a:t>Laboratory of Experimental </a:t>
              </a:r>
              <a:r>
                <a:rPr lang="en-US" sz="1100" baseline="0" dirty="0" smtClean="0">
                  <a:solidFill>
                    <a:srgbClr val="000000"/>
                  </a:solidFill>
                  <a:cs typeface="Verdana"/>
                </a:rPr>
                <a:t>Hematology</a:t>
              </a:r>
            </a:p>
            <a:p>
              <a:pPr eaLnBrk="1" hangingPunct="1">
                <a:lnSpc>
                  <a:spcPct val="150000"/>
                </a:lnSpc>
                <a:defRPr/>
              </a:pPr>
              <a:r>
                <a:rPr lang="en-US" sz="1100" baseline="0" dirty="0" err="1" smtClean="0">
                  <a:solidFill>
                    <a:srgbClr val="000000"/>
                  </a:solidFill>
                  <a:cs typeface="Verdana"/>
                </a:rPr>
                <a:t>Neuroinflammation</a:t>
              </a:r>
              <a:r>
                <a:rPr lang="en-US" sz="1100" baseline="0" dirty="0" smtClean="0">
                  <a:solidFill>
                    <a:srgbClr val="000000"/>
                  </a:solidFill>
                  <a:cs typeface="Verdana"/>
                </a:rPr>
                <a:t>/regeneration group</a:t>
              </a:r>
              <a:endParaRPr lang="en-US" sz="1100" baseline="0" dirty="0">
                <a:solidFill>
                  <a:srgbClr val="000000"/>
                </a:solidFill>
                <a:cs typeface="Verdana"/>
              </a:endParaRPr>
            </a:p>
            <a:p>
              <a:pPr eaLnBrk="1" hangingPunct="1">
                <a:lnSpc>
                  <a:spcPct val="150000"/>
                </a:lnSpc>
                <a:defRPr/>
              </a:pPr>
              <a:endParaRPr lang="en-US" sz="1100" baseline="0" dirty="0">
                <a:solidFill>
                  <a:srgbClr val="000000"/>
                </a:solidFill>
                <a:cs typeface="Verdana"/>
              </a:endParaRPr>
            </a:p>
          </p:txBody>
        </p:sp>
      </p:grpSp>
      <p:sp>
        <p:nvSpPr>
          <p:cNvPr id="1730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3140968"/>
            <a:ext cx="9144001" cy="2016224"/>
          </a:xfrm>
          <a:noFill/>
          <a:ln>
            <a:noFill/>
          </a:ln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/>
          <a:lstStyle/>
          <a:p>
            <a:pPr algn="ctr" eaLnBrk="1" hangingPunct="1">
              <a:spcAft>
                <a:spcPts val="1800"/>
              </a:spcAft>
              <a:defRPr/>
            </a:pPr>
            <a:r>
              <a:rPr lang="en-US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cs typeface="+mn-cs"/>
              </a:rPr>
              <a:t>driving </a:t>
            </a:r>
            <a:r>
              <a:rPr lang="en-US" sz="3600" b="1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cs typeface="+mn-cs"/>
              </a:rPr>
              <a:t>neuroinflammation</a:t>
            </a:r>
            <a:r>
              <a:rPr lang="en-US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cs typeface="+mn-cs"/>
              </a:rPr>
              <a:t> </a:t>
            </a:r>
            <a:endParaRPr lang="en-US" sz="3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cs typeface="+mn-cs"/>
            </a:endParaRPr>
          </a:p>
          <a:p>
            <a:pPr algn="ctr" eaLnBrk="1" hangingPunct="1">
              <a:spcAft>
                <a:spcPts val="1800"/>
              </a:spcAft>
              <a:defRPr/>
            </a:pPr>
            <a:r>
              <a:rPr lang="en-US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cs typeface="+mn-cs"/>
              </a:rPr>
              <a:t>into </a:t>
            </a:r>
            <a:r>
              <a:rPr lang="en-US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cs typeface="+mn-cs"/>
              </a:rPr>
              <a:t>neuroregeneration </a:t>
            </a:r>
          </a:p>
          <a:p>
            <a:pPr algn="ctr" eaLnBrk="1" hangingPunct="1">
              <a:spcAft>
                <a:spcPts val="1800"/>
              </a:spcAft>
              <a:defRPr/>
            </a:pPr>
            <a:endParaRPr lang="en-US" sz="3600" b="1" dirty="0">
              <a:solidFill>
                <a:srgbClr val="002060"/>
              </a:solidFill>
              <a:cs typeface="+mn-cs"/>
            </a:endParaRPr>
          </a:p>
        </p:txBody>
      </p:sp>
      <p:pic>
        <p:nvPicPr>
          <p:cNvPr id="9" name="Afbeelding 8">
            <a:extLst>
              <a:ext uri="{FF2B5EF4-FFF2-40B4-BE49-F238E27FC236}">
                <a16:creationId xmlns="" xmlns:a16="http://schemas.microsoft.com/office/drawing/2014/main" id="{07F30853-9954-AC44-B746-AC038B0CF1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24328" y="260350"/>
            <a:ext cx="1276159" cy="19168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0" y="188640"/>
            <a:ext cx="9149355" cy="497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altLang="nl-NL" sz="2000" b="1" baseline="0" dirty="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rPr>
              <a:t>Cuprizone (CPZ) Mouse </a:t>
            </a:r>
            <a:r>
              <a:rPr lang="en-GB" altLang="nl-NL" sz="2000" b="1" baseline="0" dirty="0">
                <a:latin typeface="Verdana" charset="0"/>
                <a:ea typeface="Verdana" charset="0"/>
                <a:cs typeface="Verdana" charset="0"/>
              </a:rPr>
              <a:t>M</a:t>
            </a:r>
            <a:r>
              <a:rPr lang="en-GB" altLang="nl-NL" sz="2000" b="1" baseline="0" dirty="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rPr>
              <a:t>odel</a:t>
            </a:r>
            <a:endParaRPr lang="en-GB" sz="2000" b="1" baseline="0" dirty="0">
              <a:solidFill>
                <a:srgbClr val="C00000"/>
              </a:solidFill>
            </a:endParaRPr>
          </a:p>
        </p:txBody>
      </p:sp>
      <p:sp>
        <p:nvSpPr>
          <p:cNvPr id="5" name="Tekstvak 4"/>
          <p:cNvSpPr txBox="1"/>
          <p:nvPr/>
        </p:nvSpPr>
        <p:spPr>
          <a:xfrm>
            <a:off x="0" y="744962"/>
            <a:ext cx="9144000" cy="451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altLang="nl-NL" sz="1800" b="1" i="1" baseline="0" dirty="0">
                <a:solidFill>
                  <a:srgbClr val="800000"/>
                </a:solidFill>
                <a:latin typeface="Verdana" charset="0"/>
                <a:ea typeface="Verdana" charset="0"/>
                <a:cs typeface="Verdana" charset="0"/>
              </a:rPr>
              <a:t>for </a:t>
            </a:r>
            <a:r>
              <a:rPr lang="en-GB" altLang="nl-NL" sz="1800" b="1" i="1" baseline="0" dirty="0" smtClean="0">
                <a:solidFill>
                  <a:srgbClr val="800000"/>
                </a:solidFill>
                <a:latin typeface="Verdana" charset="0"/>
                <a:ea typeface="Verdana" charset="0"/>
                <a:cs typeface="Verdana" charset="0"/>
              </a:rPr>
              <a:t>imaging and study </a:t>
            </a:r>
            <a:r>
              <a:rPr lang="en-GB" altLang="nl-NL" sz="1800" b="1" i="1" baseline="0" dirty="0">
                <a:solidFill>
                  <a:srgbClr val="800000"/>
                </a:solidFill>
                <a:latin typeface="Verdana" charset="0"/>
                <a:ea typeface="Verdana" charset="0"/>
                <a:cs typeface="Verdana" charset="0"/>
              </a:rPr>
              <a:t>of </a:t>
            </a:r>
            <a:r>
              <a:rPr lang="en-GB" altLang="nl-NL" sz="1800" b="1" i="1" baseline="0" dirty="0" smtClean="0">
                <a:solidFill>
                  <a:srgbClr val="800000"/>
                </a:solidFill>
                <a:latin typeface="Verdana" charset="0"/>
                <a:ea typeface="Verdana" charset="0"/>
                <a:cs typeface="Verdana" charset="0"/>
              </a:rPr>
              <a:t>neuroinflammation/regeneration </a:t>
            </a:r>
            <a:endParaRPr lang="en-GB" altLang="nl-NL" sz="1800" b="1" i="1" baseline="0" dirty="0">
              <a:solidFill>
                <a:srgbClr val="800000"/>
              </a:solidFill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8" name="Rectangle 4"/>
          <p:cNvSpPr/>
          <p:nvPr/>
        </p:nvSpPr>
        <p:spPr>
          <a:xfrm>
            <a:off x="4247964" y="5589240"/>
            <a:ext cx="4644516" cy="6520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300" baseline="0" dirty="0">
                <a:solidFill>
                  <a:srgbClr val="002060"/>
                </a:solidFill>
                <a:latin typeface="Verdana" charset="0"/>
                <a:ea typeface="Verdana" charset="0"/>
                <a:cs typeface="Verdana" charset="0"/>
              </a:rPr>
              <a:t>straightforward MRI and histological analyses</a:t>
            </a:r>
          </a:p>
          <a:p>
            <a:pPr algn="ctr">
              <a:lnSpc>
                <a:spcPct val="150000"/>
              </a:lnSpc>
            </a:pPr>
            <a:r>
              <a:rPr lang="en-GB" sz="1300" baseline="0" dirty="0" smtClean="0">
                <a:solidFill>
                  <a:srgbClr val="002060"/>
                </a:solidFill>
                <a:latin typeface="Verdana" charset="0"/>
                <a:ea typeface="Verdana" charset="0"/>
                <a:cs typeface="Verdana" charset="0"/>
              </a:rPr>
              <a:t>complex neuroinflammation/regeneration pathways</a:t>
            </a:r>
            <a:endParaRPr lang="en-GB" sz="1300" baseline="0" dirty="0">
              <a:solidFill>
                <a:srgbClr val="002060"/>
              </a:solidFill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9" name="Rectangle 49"/>
          <p:cNvSpPr>
            <a:spLocks noChangeArrowheads="1"/>
          </p:cNvSpPr>
          <p:nvPr/>
        </p:nvSpPr>
        <p:spPr bwMode="auto">
          <a:xfrm>
            <a:off x="-1" y="6597932"/>
            <a:ext cx="914400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500">
                <a:solidFill>
                  <a:srgbClr val="003D62"/>
                </a:solidFill>
                <a:latin typeface="Verdana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-"/>
              <a:defRPr sz="2200">
                <a:solidFill>
                  <a:srgbClr val="003D62"/>
                </a:solidFill>
                <a:latin typeface="Verdana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rgbClr val="003D62"/>
                </a:solidFill>
                <a:latin typeface="Verdana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-"/>
              <a:defRPr sz="1600">
                <a:solidFill>
                  <a:srgbClr val="003D62"/>
                </a:solidFill>
                <a:latin typeface="Verdana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003D62"/>
                </a:solidFill>
                <a:latin typeface="Verdana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3D62"/>
                </a:solidFill>
                <a:latin typeface="Verdana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3D62"/>
                </a:solidFill>
                <a:latin typeface="Verdana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3D62"/>
                </a:solidFill>
                <a:latin typeface="Verdana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3D62"/>
                </a:solidFill>
                <a:latin typeface="Verdana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nl-NL" sz="800" b="1" baseline="0" dirty="0">
                <a:solidFill>
                  <a:srgbClr val="000000"/>
                </a:solidFill>
              </a:rPr>
              <a:t>Praet et al. </a:t>
            </a:r>
            <a:r>
              <a:rPr lang="en-GB" altLang="nl-NL" sz="800" b="1" i="1" baseline="0" dirty="0">
                <a:solidFill>
                  <a:srgbClr val="000000"/>
                </a:solidFill>
              </a:rPr>
              <a:t>Neuroscience and Biobehavioral Reviews 2014.  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822" y="1556792"/>
            <a:ext cx="3527114" cy="4713595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5" y="1556791"/>
            <a:ext cx="4184044" cy="3960441"/>
          </a:xfrm>
          <a:prstGeom prst="rect">
            <a:avLst/>
          </a:prstGeom>
        </p:spPr>
      </p:pic>
      <p:sp>
        <p:nvSpPr>
          <p:cNvPr id="10" name="Rechthoek 9"/>
          <p:cNvSpPr/>
          <p:nvPr/>
        </p:nvSpPr>
        <p:spPr bwMode="auto">
          <a:xfrm>
            <a:off x="4247964" y="2492896"/>
            <a:ext cx="4536504" cy="737999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-25000" dirty="0">
              <a:ln>
                <a:noFill/>
              </a:ln>
              <a:solidFill>
                <a:srgbClr val="000000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sp>
        <p:nvSpPr>
          <p:cNvPr id="11" name="Rechthoek 10"/>
          <p:cNvSpPr/>
          <p:nvPr/>
        </p:nvSpPr>
        <p:spPr bwMode="auto">
          <a:xfrm>
            <a:off x="4211960" y="3212975"/>
            <a:ext cx="4536504" cy="774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-25000" dirty="0">
              <a:ln>
                <a:noFill/>
              </a:ln>
              <a:solidFill>
                <a:srgbClr val="000000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sp>
        <p:nvSpPr>
          <p:cNvPr id="12" name="Rechthoek 11"/>
          <p:cNvSpPr/>
          <p:nvPr/>
        </p:nvSpPr>
        <p:spPr bwMode="auto">
          <a:xfrm>
            <a:off x="4211960" y="3951144"/>
            <a:ext cx="4536504" cy="792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-25000" dirty="0">
              <a:ln>
                <a:noFill/>
              </a:ln>
              <a:solidFill>
                <a:srgbClr val="000000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sp>
        <p:nvSpPr>
          <p:cNvPr id="13" name="Rechthoek 12"/>
          <p:cNvSpPr/>
          <p:nvPr/>
        </p:nvSpPr>
        <p:spPr bwMode="auto">
          <a:xfrm>
            <a:off x="4283968" y="4725144"/>
            <a:ext cx="4536504" cy="774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-25000" dirty="0">
              <a:ln>
                <a:noFill/>
              </a:ln>
              <a:solidFill>
                <a:srgbClr val="000000"/>
              </a:solidFill>
              <a:effectLst/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7025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  <p:bldP spid="11" grpId="0" animBg="1"/>
      <p:bldP spid="12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0" y="188640"/>
            <a:ext cx="9149355" cy="497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altLang="nl-NL" sz="2000" b="1" baseline="0" dirty="0">
                <a:latin typeface="Verdana" charset="0"/>
                <a:ea typeface="Verdana" charset="0"/>
                <a:cs typeface="Verdana" charset="0"/>
              </a:rPr>
              <a:t>Interleukin 13</a:t>
            </a:r>
            <a:endParaRPr lang="en-GB" sz="2000" b="1" baseline="0" dirty="0">
              <a:solidFill>
                <a:srgbClr val="C00000"/>
              </a:solidFill>
            </a:endParaRPr>
          </a:p>
        </p:txBody>
      </p:sp>
      <p:sp>
        <p:nvSpPr>
          <p:cNvPr id="5" name="Tekstvak 4"/>
          <p:cNvSpPr txBox="1"/>
          <p:nvPr/>
        </p:nvSpPr>
        <p:spPr>
          <a:xfrm>
            <a:off x="0" y="744962"/>
            <a:ext cx="9144000" cy="451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altLang="nl-NL" sz="1800" b="1" i="1" baseline="0" dirty="0">
                <a:solidFill>
                  <a:srgbClr val="800000"/>
                </a:solidFill>
                <a:latin typeface="Verdana" charset="0"/>
                <a:ea typeface="Verdana" charset="0"/>
                <a:cs typeface="Verdana" charset="0"/>
              </a:rPr>
              <a:t>for in vivo modulation of neuroinflammation </a:t>
            </a:r>
          </a:p>
        </p:txBody>
      </p:sp>
      <p:sp>
        <p:nvSpPr>
          <p:cNvPr id="8" name="Rectangle 4"/>
          <p:cNvSpPr/>
          <p:nvPr/>
        </p:nvSpPr>
        <p:spPr>
          <a:xfrm>
            <a:off x="0" y="5104694"/>
            <a:ext cx="9144000" cy="1132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GB" sz="1300" baseline="0" dirty="0">
                <a:solidFill>
                  <a:srgbClr val="002060"/>
                </a:solidFill>
                <a:latin typeface="Verdana" charset="0"/>
                <a:ea typeface="Verdana" charset="0"/>
                <a:cs typeface="Verdana" charset="0"/>
              </a:rPr>
              <a:t>targeted delivery of interleukin 13 to the brain or spinal cord, </a:t>
            </a:r>
          </a:p>
          <a:p>
            <a:pPr algn="ctr">
              <a:lnSpc>
                <a:spcPct val="130000"/>
              </a:lnSpc>
            </a:pPr>
            <a:r>
              <a:rPr lang="en-GB" sz="1300" baseline="0" dirty="0">
                <a:solidFill>
                  <a:srgbClr val="002060"/>
                </a:solidFill>
                <a:latin typeface="Verdana" charset="0"/>
                <a:ea typeface="Verdana" charset="0"/>
                <a:cs typeface="Verdana" charset="0"/>
              </a:rPr>
              <a:t>by means of </a:t>
            </a:r>
            <a:r>
              <a:rPr lang="en-GB" sz="1300" b="1" baseline="0" dirty="0">
                <a:solidFill>
                  <a:srgbClr val="002060"/>
                </a:solidFill>
                <a:latin typeface="Verdana" charset="0"/>
                <a:ea typeface="Verdana" charset="0"/>
                <a:cs typeface="Verdana" charset="0"/>
              </a:rPr>
              <a:t>lentiviral vector injection </a:t>
            </a:r>
            <a:r>
              <a:rPr lang="en-GB" sz="1300" baseline="0" dirty="0">
                <a:solidFill>
                  <a:srgbClr val="002060"/>
                </a:solidFill>
                <a:latin typeface="Verdana" charset="0"/>
                <a:ea typeface="Verdana" charset="0"/>
                <a:cs typeface="Verdana" charset="0"/>
              </a:rPr>
              <a:t>or </a:t>
            </a:r>
            <a:r>
              <a:rPr lang="en-GB" sz="1300" b="1" baseline="0" dirty="0">
                <a:solidFill>
                  <a:srgbClr val="002060"/>
                </a:solidFill>
                <a:latin typeface="Verdana" charset="0"/>
                <a:ea typeface="Verdana" charset="0"/>
                <a:cs typeface="Verdana" charset="0"/>
              </a:rPr>
              <a:t>implantation of genetically engineered stem cells</a:t>
            </a:r>
            <a:r>
              <a:rPr lang="en-GB" sz="1300" baseline="0" dirty="0">
                <a:solidFill>
                  <a:srgbClr val="002060"/>
                </a:solidFill>
                <a:latin typeface="Verdana" charset="0"/>
                <a:ea typeface="Verdana" charset="0"/>
                <a:cs typeface="Verdana" charset="0"/>
              </a:rPr>
              <a:t>, </a:t>
            </a:r>
          </a:p>
          <a:p>
            <a:pPr algn="ctr">
              <a:lnSpc>
                <a:spcPct val="130000"/>
              </a:lnSpc>
            </a:pPr>
            <a:r>
              <a:rPr lang="en-GB" sz="1300" baseline="0" dirty="0">
                <a:solidFill>
                  <a:srgbClr val="002060"/>
                </a:solidFill>
                <a:latin typeface="Verdana" charset="0"/>
                <a:ea typeface="Verdana" charset="0"/>
                <a:cs typeface="Verdana" charset="0"/>
              </a:rPr>
              <a:t>reduces inflammation and </a:t>
            </a:r>
            <a:r>
              <a:rPr lang="en-GB" sz="1300" baseline="0" dirty="0" smtClean="0">
                <a:solidFill>
                  <a:srgbClr val="002060"/>
                </a:solidFill>
                <a:latin typeface="Verdana" charset="0"/>
                <a:ea typeface="Verdana" charset="0"/>
                <a:cs typeface="Verdana" charset="0"/>
              </a:rPr>
              <a:t>prevents demyelination</a:t>
            </a:r>
            <a:endParaRPr lang="en-GB" sz="1300" baseline="0" dirty="0">
              <a:solidFill>
                <a:srgbClr val="002060"/>
              </a:solidFill>
              <a:latin typeface="Verdana" charset="0"/>
              <a:ea typeface="Verdana" charset="0"/>
              <a:cs typeface="Verdana" charset="0"/>
            </a:endParaRPr>
          </a:p>
          <a:p>
            <a:pPr algn="ctr">
              <a:lnSpc>
                <a:spcPct val="130000"/>
              </a:lnSpc>
            </a:pPr>
            <a:endParaRPr lang="en-GB" sz="1300" baseline="0" dirty="0">
              <a:solidFill>
                <a:srgbClr val="002060"/>
              </a:solidFill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9" name="Rectangle 49"/>
          <p:cNvSpPr>
            <a:spLocks noChangeArrowheads="1"/>
          </p:cNvSpPr>
          <p:nvPr/>
        </p:nvSpPr>
        <p:spPr bwMode="auto">
          <a:xfrm>
            <a:off x="-1" y="6525344"/>
            <a:ext cx="9144001" cy="252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500">
                <a:solidFill>
                  <a:srgbClr val="003D62"/>
                </a:solidFill>
                <a:latin typeface="Verdana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-"/>
              <a:defRPr sz="2200">
                <a:solidFill>
                  <a:srgbClr val="003D62"/>
                </a:solidFill>
                <a:latin typeface="Verdana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rgbClr val="003D62"/>
                </a:solidFill>
                <a:latin typeface="Verdana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-"/>
              <a:defRPr sz="1600">
                <a:solidFill>
                  <a:srgbClr val="003D62"/>
                </a:solidFill>
                <a:latin typeface="Verdana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003D62"/>
                </a:solidFill>
                <a:latin typeface="Verdana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3D62"/>
                </a:solidFill>
                <a:latin typeface="Verdana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3D62"/>
                </a:solidFill>
                <a:latin typeface="Verdana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3D62"/>
                </a:solidFill>
                <a:latin typeface="Verdana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3D62"/>
                </a:solidFill>
                <a:latin typeface="Verdana" charset="0"/>
                <a:ea typeface="ＭＳ Ｐゴシック" charset="-128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GB" altLang="nl-NL" sz="800" b="1" baseline="0" dirty="0">
                <a:solidFill>
                  <a:srgbClr val="000000"/>
                </a:solidFill>
              </a:rPr>
              <a:t>Hoornaert et al. </a:t>
            </a:r>
            <a:r>
              <a:rPr lang="en-GB" altLang="nl-NL" sz="800" b="1" i="1" baseline="0" dirty="0">
                <a:solidFill>
                  <a:srgbClr val="000000"/>
                </a:solidFill>
              </a:rPr>
              <a:t>Stem Cells </a:t>
            </a:r>
            <a:r>
              <a:rPr lang="en-GB" altLang="nl-NL" sz="800" b="1" baseline="0" dirty="0">
                <a:solidFill>
                  <a:srgbClr val="000000"/>
                </a:solidFill>
              </a:rPr>
              <a:t>2016, Le Blon et al. </a:t>
            </a:r>
            <a:r>
              <a:rPr lang="en-GB" altLang="nl-NL" sz="800" b="1" i="1" baseline="0" dirty="0">
                <a:solidFill>
                  <a:srgbClr val="000000"/>
                </a:solidFill>
              </a:rPr>
              <a:t>Journal of Neuroinflammation 2016, Guglielmetti et al. Glia 2016, Dooley et al. Stem Cell Reports 2016</a:t>
            </a: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44824"/>
            <a:ext cx="8383403" cy="3043656"/>
          </a:xfrm>
          <a:prstGeom prst="rect">
            <a:avLst/>
          </a:prstGeom>
        </p:spPr>
      </p:pic>
      <p:sp>
        <p:nvSpPr>
          <p:cNvPr id="2" name="Rechthoek 1"/>
          <p:cNvSpPr/>
          <p:nvPr/>
        </p:nvSpPr>
        <p:spPr bwMode="auto">
          <a:xfrm>
            <a:off x="2699792" y="1628800"/>
            <a:ext cx="1980000" cy="338437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-25000" dirty="0">
              <a:ln>
                <a:noFill/>
              </a:ln>
              <a:solidFill>
                <a:srgbClr val="000000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sp>
        <p:nvSpPr>
          <p:cNvPr id="10" name="Rechthoek 9"/>
          <p:cNvSpPr/>
          <p:nvPr/>
        </p:nvSpPr>
        <p:spPr bwMode="auto">
          <a:xfrm>
            <a:off x="4680232" y="1628800"/>
            <a:ext cx="2015999" cy="338437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-25000" dirty="0">
              <a:ln>
                <a:noFill/>
              </a:ln>
              <a:solidFill>
                <a:srgbClr val="000000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sp>
        <p:nvSpPr>
          <p:cNvPr id="11" name="Rechthoek 10"/>
          <p:cNvSpPr/>
          <p:nvPr/>
        </p:nvSpPr>
        <p:spPr bwMode="auto">
          <a:xfrm>
            <a:off x="6660232" y="1628800"/>
            <a:ext cx="2015999" cy="338437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-25000" dirty="0">
              <a:ln>
                <a:noFill/>
              </a:ln>
              <a:solidFill>
                <a:srgbClr val="000000"/>
              </a:solidFill>
              <a:effectLst/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6127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0" y="188640"/>
            <a:ext cx="9149355" cy="497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altLang="nl-NL" sz="2000" b="1" baseline="0" dirty="0">
                <a:latin typeface="Verdana" charset="0"/>
                <a:ea typeface="Verdana" charset="0"/>
                <a:cs typeface="Verdana" charset="0"/>
              </a:rPr>
              <a:t>Decellularised Brain Tissue Scaffolds</a:t>
            </a:r>
            <a:endParaRPr lang="en-GB" sz="2000" b="1" baseline="0" dirty="0">
              <a:solidFill>
                <a:srgbClr val="C00000"/>
              </a:solidFill>
            </a:endParaRPr>
          </a:p>
        </p:txBody>
      </p:sp>
      <p:sp>
        <p:nvSpPr>
          <p:cNvPr id="5" name="Tekstvak 4"/>
          <p:cNvSpPr txBox="1"/>
          <p:nvPr/>
        </p:nvSpPr>
        <p:spPr>
          <a:xfrm>
            <a:off x="0" y="744962"/>
            <a:ext cx="9144000" cy="451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altLang="nl-NL" sz="1800" b="1" i="1" baseline="0" dirty="0">
                <a:solidFill>
                  <a:srgbClr val="800000"/>
                </a:solidFill>
                <a:latin typeface="Verdana" charset="0"/>
                <a:ea typeface="Verdana" charset="0"/>
                <a:cs typeface="Verdana" charset="0"/>
              </a:rPr>
              <a:t>for growth and differentiation of neural stem cells</a:t>
            </a:r>
          </a:p>
        </p:txBody>
      </p:sp>
      <p:sp>
        <p:nvSpPr>
          <p:cNvPr id="8" name="Rectangle 4"/>
          <p:cNvSpPr/>
          <p:nvPr/>
        </p:nvSpPr>
        <p:spPr>
          <a:xfrm>
            <a:off x="469031" y="4437112"/>
            <a:ext cx="3573731" cy="17327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GB" sz="1300" baseline="0" dirty="0">
                <a:solidFill>
                  <a:srgbClr val="002060"/>
                </a:solidFill>
                <a:latin typeface="Verdana" charset="0"/>
                <a:ea typeface="Verdana" charset="0"/>
                <a:cs typeface="Verdana" charset="0"/>
              </a:rPr>
              <a:t>decellularised brain tissue scaffolds </a:t>
            </a:r>
            <a:r>
              <a:rPr lang="en-GB" sz="1300" baseline="0" dirty="0" smtClean="0">
                <a:solidFill>
                  <a:srgbClr val="002060"/>
                </a:solidFill>
                <a:latin typeface="Verdana" charset="0"/>
                <a:ea typeface="Verdana" charset="0"/>
                <a:cs typeface="Verdana" charset="0"/>
              </a:rPr>
              <a:t>    for 3D growth </a:t>
            </a:r>
            <a:r>
              <a:rPr lang="en-GB" sz="1300" baseline="0" dirty="0">
                <a:solidFill>
                  <a:srgbClr val="002060"/>
                </a:solidFill>
                <a:latin typeface="Verdana" charset="0"/>
                <a:ea typeface="Verdana" charset="0"/>
                <a:cs typeface="Verdana" charset="0"/>
              </a:rPr>
              <a:t>of neural stem cells </a:t>
            </a:r>
          </a:p>
          <a:p>
            <a:pPr algn="ctr">
              <a:lnSpc>
                <a:spcPct val="120000"/>
              </a:lnSpc>
            </a:pPr>
            <a:endParaRPr lang="en-GB" sz="1300" baseline="0" dirty="0">
              <a:solidFill>
                <a:srgbClr val="002060"/>
              </a:solidFill>
              <a:latin typeface="Verdana" charset="0"/>
              <a:ea typeface="Verdana" charset="0"/>
              <a:cs typeface="Verdana" charset="0"/>
            </a:endParaRPr>
          </a:p>
          <a:p>
            <a:pPr algn="ctr">
              <a:lnSpc>
                <a:spcPct val="120000"/>
              </a:lnSpc>
            </a:pPr>
            <a:r>
              <a:rPr lang="en-GB" sz="1300" baseline="0" dirty="0">
                <a:solidFill>
                  <a:srgbClr val="002060"/>
                </a:solidFill>
                <a:latin typeface="Verdana" charset="0"/>
                <a:ea typeface="Verdana" charset="0"/>
                <a:cs typeface="Verdana" charset="0"/>
              </a:rPr>
              <a:t>non-invasive monitoring by means of </a:t>
            </a:r>
            <a:r>
              <a:rPr lang="en-GB" sz="1300" b="1" baseline="0" dirty="0">
                <a:solidFill>
                  <a:srgbClr val="002060"/>
                </a:solidFill>
                <a:latin typeface="Verdana" charset="0"/>
                <a:ea typeface="Verdana" charset="0"/>
                <a:cs typeface="Verdana" charset="0"/>
              </a:rPr>
              <a:t>bioluminescence imaging </a:t>
            </a:r>
            <a:r>
              <a:rPr lang="en-GB" sz="1300" baseline="0" dirty="0">
                <a:solidFill>
                  <a:srgbClr val="002060"/>
                </a:solidFill>
                <a:latin typeface="Verdana" charset="0"/>
                <a:ea typeface="Verdana" charset="0"/>
                <a:cs typeface="Verdana" charset="0"/>
              </a:rPr>
              <a:t>(luciferase) and </a:t>
            </a:r>
            <a:r>
              <a:rPr lang="en-GB" sz="1300" b="1" baseline="0" dirty="0">
                <a:solidFill>
                  <a:srgbClr val="002060"/>
                </a:solidFill>
                <a:latin typeface="Verdana" charset="0"/>
                <a:ea typeface="Verdana" charset="0"/>
                <a:cs typeface="Verdana" charset="0"/>
              </a:rPr>
              <a:t>fluorescence microscopy </a:t>
            </a:r>
            <a:r>
              <a:rPr lang="en-GB" sz="1300" baseline="0" dirty="0">
                <a:solidFill>
                  <a:srgbClr val="002060"/>
                </a:solidFill>
                <a:latin typeface="Verdana" charset="0"/>
                <a:ea typeface="Verdana" charset="0"/>
                <a:cs typeface="Verdana" charset="0"/>
              </a:rPr>
              <a:t>(eGFP)</a:t>
            </a:r>
          </a:p>
          <a:p>
            <a:pPr algn="ctr"/>
            <a:endParaRPr lang="en-GB" sz="1300" baseline="0" dirty="0">
              <a:solidFill>
                <a:srgbClr val="002060"/>
              </a:solidFill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9" name="Rectangle 49"/>
          <p:cNvSpPr>
            <a:spLocks noChangeArrowheads="1"/>
          </p:cNvSpPr>
          <p:nvPr/>
        </p:nvSpPr>
        <p:spPr bwMode="auto">
          <a:xfrm>
            <a:off x="-1" y="6597932"/>
            <a:ext cx="914400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500">
                <a:solidFill>
                  <a:srgbClr val="003D62"/>
                </a:solidFill>
                <a:latin typeface="Verdana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-"/>
              <a:defRPr sz="2200">
                <a:solidFill>
                  <a:srgbClr val="003D62"/>
                </a:solidFill>
                <a:latin typeface="Verdana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rgbClr val="003D62"/>
                </a:solidFill>
                <a:latin typeface="Verdana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-"/>
              <a:defRPr sz="1600">
                <a:solidFill>
                  <a:srgbClr val="003D62"/>
                </a:solidFill>
                <a:latin typeface="Verdana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003D62"/>
                </a:solidFill>
                <a:latin typeface="Verdana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3D62"/>
                </a:solidFill>
                <a:latin typeface="Verdana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3D62"/>
                </a:solidFill>
                <a:latin typeface="Verdana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3D62"/>
                </a:solidFill>
                <a:latin typeface="Verdana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3D62"/>
                </a:solidFill>
                <a:latin typeface="Verdana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nl-NL" sz="800" b="1" baseline="0" dirty="0">
                <a:solidFill>
                  <a:srgbClr val="000000"/>
                </a:solidFill>
              </a:rPr>
              <a:t>De Waele et al. </a:t>
            </a:r>
            <a:r>
              <a:rPr lang="en-GB" altLang="nl-NL" sz="800" b="1" i="1" baseline="0" dirty="0">
                <a:solidFill>
                  <a:srgbClr val="000000"/>
                </a:solidFill>
              </a:rPr>
              <a:t>Biomaterials 2015.  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652" y="1552152"/>
            <a:ext cx="3664292" cy="2428426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480144"/>
            <a:ext cx="4392168" cy="4901184"/>
          </a:xfrm>
          <a:prstGeom prst="rect">
            <a:avLst/>
          </a:prstGeom>
          <a:ln>
            <a:noFill/>
          </a:ln>
        </p:spPr>
      </p:pic>
      <p:sp>
        <p:nvSpPr>
          <p:cNvPr id="6" name="Rechthoek 5"/>
          <p:cNvSpPr/>
          <p:nvPr/>
        </p:nvSpPr>
        <p:spPr bwMode="auto">
          <a:xfrm>
            <a:off x="4283968" y="1480144"/>
            <a:ext cx="4752528" cy="101275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-25000" dirty="0">
              <a:ln>
                <a:noFill/>
              </a:ln>
              <a:solidFill>
                <a:srgbClr val="000000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sp>
        <p:nvSpPr>
          <p:cNvPr id="11" name="Rechthoek 10"/>
          <p:cNvSpPr/>
          <p:nvPr/>
        </p:nvSpPr>
        <p:spPr bwMode="auto">
          <a:xfrm>
            <a:off x="4283968" y="2492896"/>
            <a:ext cx="4752528" cy="14876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-25000" dirty="0">
              <a:ln>
                <a:noFill/>
              </a:ln>
              <a:solidFill>
                <a:srgbClr val="000000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sp>
        <p:nvSpPr>
          <p:cNvPr id="12" name="Rechthoek 11"/>
          <p:cNvSpPr/>
          <p:nvPr/>
        </p:nvSpPr>
        <p:spPr bwMode="auto">
          <a:xfrm>
            <a:off x="4283968" y="4005064"/>
            <a:ext cx="4752528" cy="129672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-25000" dirty="0">
              <a:ln>
                <a:noFill/>
              </a:ln>
              <a:solidFill>
                <a:srgbClr val="000000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sp>
        <p:nvSpPr>
          <p:cNvPr id="13" name="Rechthoek 12"/>
          <p:cNvSpPr/>
          <p:nvPr/>
        </p:nvSpPr>
        <p:spPr bwMode="auto">
          <a:xfrm>
            <a:off x="4283968" y="5301208"/>
            <a:ext cx="4752528" cy="10801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-25000" dirty="0">
              <a:ln>
                <a:noFill/>
              </a:ln>
              <a:solidFill>
                <a:srgbClr val="000000"/>
              </a:solidFill>
              <a:effectLst/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033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0" y="188640"/>
            <a:ext cx="9149355" cy="497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altLang="nl-NL" sz="2000" b="1" baseline="0" dirty="0" smtClean="0">
                <a:latin typeface="Verdana" charset="0"/>
                <a:ea typeface="Verdana" charset="0"/>
                <a:cs typeface="Verdana" charset="0"/>
              </a:rPr>
              <a:t>iPSC-derived Microglia</a:t>
            </a:r>
            <a:endParaRPr lang="en-GB" sz="2000" b="1" baseline="0" dirty="0">
              <a:solidFill>
                <a:srgbClr val="C00000"/>
              </a:solidFill>
            </a:endParaRPr>
          </a:p>
        </p:txBody>
      </p:sp>
      <p:sp>
        <p:nvSpPr>
          <p:cNvPr id="5" name="Tekstvak 4"/>
          <p:cNvSpPr txBox="1"/>
          <p:nvPr/>
        </p:nvSpPr>
        <p:spPr>
          <a:xfrm>
            <a:off x="0" y="744962"/>
            <a:ext cx="9144000" cy="451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altLang="nl-NL" sz="1800" b="1" i="1" baseline="0" dirty="0">
                <a:solidFill>
                  <a:srgbClr val="800000"/>
                </a:solidFill>
                <a:latin typeface="Verdana" charset="0"/>
                <a:ea typeface="Verdana" charset="0"/>
                <a:cs typeface="Verdana" charset="0"/>
              </a:rPr>
              <a:t>for in vitro study and modulation of neuroinflammation</a:t>
            </a:r>
          </a:p>
        </p:txBody>
      </p:sp>
      <p:sp>
        <p:nvSpPr>
          <p:cNvPr id="9" name="Rectangle 49"/>
          <p:cNvSpPr>
            <a:spLocks noChangeArrowheads="1"/>
          </p:cNvSpPr>
          <p:nvPr/>
        </p:nvSpPr>
        <p:spPr bwMode="auto">
          <a:xfrm>
            <a:off x="-1" y="6597932"/>
            <a:ext cx="914400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500">
                <a:solidFill>
                  <a:srgbClr val="003D62"/>
                </a:solidFill>
                <a:latin typeface="Verdana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-"/>
              <a:defRPr sz="2200">
                <a:solidFill>
                  <a:srgbClr val="003D62"/>
                </a:solidFill>
                <a:latin typeface="Verdana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rgbClr val="003D62"/>
                </a:solidFill>
                <a:latin typeface="Verdana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-"/>
              <a:defRPr sz="1600">
                <a:solidFill>
                  <a:srgbClr val="003D62"/>
                </a:solidFill>
                <a:latin typeface="Verdana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003D62"/>
                </a:solidFill>
                <a:latin typeface="Verdana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3D62"/>
                </a:solidFill>
                <a:latin typeface="Verdana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3D62"/>
                </a:solidFill>
                <a:latin typeface="Verdana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3D62"/>
                </a:solidFill>
                <a:latin typeface="Verdana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3D62"/>
                </a:solidFill>
                <a:latin typeface="Verdana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nl-NL" sz="800" b="1" baseline="0" dirty="0">
                <a:solidFill>
                  <a:srgbClr val="000000"/>
                </a:solidFill>
              </a:rPr>
              <a:t>Quarta et al. </a:t>
            </a:r>
            <a:r>
              <a:rPr lang="en-GB" altLang="nl-NL" sz="800" b="1" i="1" baseline="0" dirty="0">
                <a:solidFill>
                  <a:srgbClr val="000000"/>
                </a:solidFill>
              </a:rPr>
              <a:t>manuscript in preparation</a:t>
            </a:r>
          </a:p>
        </p:txBody>
      </p:sp>
      <p:grpSp>
        <p:nvGrpSpPr>
          <p:cNvPr id="17" name="Groeperen 16"/>
          <p:cNvGrpSpPr/>
          <p:nvPr/>
        </p:nvGrpSpPr>
        <p:grpSpPr>
          <a:xfrm>
            <a:off x="659596" y="1785725"/>
            <a:ext cx="2304256" cy="2222427"/>
            <a:chOff x="659596" y="1785725"/>
            <a:chExt cx="2304256" cy="2222427"/>
          </a:xfrm>
        </p:grpSpPr>
        <p:sp>
          <p:nvSpPr>
            <p:cNvPr id="6" name="Rectangle 4"/>
            <p:cNvSpPr/>
            <p:nvPr/>
          </p:nvSpPr>
          <p:spPr>
            <a:xfrm>
              <a:off x="659596" y="3251022"/>
              <a:ext cx="2304256" cy="7571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GB" sz="1200" kern="0" baseline="0" dirty="0">
                  <a:latin typeface="Verdana" charset="0"/>
                  <a:ea typeface="Verdana" charset="0"/>
                  <a:cs typeface="Verdana" charset="0"/>
                </a:rPr>
                <a:t>MCAO stroke lesion in </a:t>
              </a:r>
            </a:p>
            <a:p>
              <a:pPr algn="ctr">
                <a:lnSpc>
                  <a:spcPct val="120000"/>
                </a:lnSpc>
              </a:pPr>
              <a:r>
                <a:rPr lang="en-GB" sz="1200" kern="0" baseline="0" dirty="0">
                  <a:latin typeface="Verdana" charset="0"/>
                  <a:ea typeface="Verdana" charset="0"/>
                  <a:cs typeface="Verdana" charset="0"/>
                </a:rPr>
                <a:t>CX3CR1</a:t>
              </a:r>
              <a:r>
                <a:rPr lang="en-GB" sz="1200" kern="0" baseline="30000" dirty="0">
                  <a:solidFill>
                    <a:srgbClr val="00B050"/>
                  </a:solidFill>
                  <a:latin typeface="Verdana" charset="0"/>
                  <a:ea typeface="Verdana" charset="0"/>
                  <a:cs typeface="Verdana" charset="0"/>
                </a:rPr>
                <a:t>eGFP</a:t>
              </a:r>
              <a:r>
                <a:rPr lang="en-GB" sz="1200" kern="0" baseline="30000" dirty="0">
                  <a:latin typeface="Verdana" charset="0"/>
                  <a:ea typeface="Verdana" charset="0"/>
                  <a:cs typeface="Verdana" charset="0"/>
                </a:rPr>
                <a:t>/+</a:t>
              </a:r>
              <a:r>
                <a:rPr lang="en-GB" sz="1200" kern="0" baseline="0" dirty="0">
                  <a:latin typeface="Verdana" charset="0"/>
                  <a:ea typeface="Verdana" charset="0"/>
                  <a:cs typeface="Verdana" charset="0"/>
                </a:rPr>
                <a:t>CCR2</a:t>
              </a:r>
              <a:r>
                <a:rPr lang="en-GB" sz="1200" kern="0" baseline="30000" dirty="0">
                  <a:solidFill>
                    <a:srgbClr val="FF0000"/>
                  </a:solidFill>
                  <a:latin typeface="Verdana" charset="0"/>
                  <a:ea typeface="Verdana" charset="0"/>
                  <a:cs typeface="Verdana" charset="0"/>
                </a:rPr>
                <a:t>RFP</a:t>
              </a:r>
              <a:r>
                <a:rPr lang="en-GB" sz="1200" kern="0" baseline="30000" dirty="0">
                  <a:latin typeface="Verdana" charset="0"/>
                  <a:ea typeface="Verdana" charset="0"/>
                  <a:cs typeface="Verdana" charset="0"/>
                </a:rPr>
                <a:t>/+</a:t>
              </a:r>
              <a:r>
                <a:rPr lang="en-GB" sz="1200" kern="0" baseline="0" dirty="0">
                  <a:latin typeface="Verdana" charset="0"/>
                  <a:ea typeface="Verdana" charset="0"/>
                  <a:cs typeface="Verdana" charset="0"/>
                </a:rPr>
                <a:t> reporter </a:t>
              </a:r>
              <a:r>
                <a:rPr lang="en-GB" sz="1200" baseline="0" dirty="0">
                  <a:latin typeface="Verdana" charset="0"/>
                  <a:ea typeface="Verdana" charset="0"/>
                  <a:cs typeface="Verdana" charset="0"/>
                </a:rPr>
                <a:t>mouse model</a:t>
              </a:r>
            </a:p>
          </p:txBody>
        </p:sp>
        <p:pic>
          <p:nvPicPr>
            <p:cNvPr id="3" name="Afbeelding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3044" y="1785725"/>
              <a:ext cx="1737360" cy="1395984"/>
            </a:xfrm>
            <a:prstGeom prst="rect">
              <a:avLst/>
            </a:prstGeom>
          </p:spPr>
        </p:pic>
      </p:grpSp>
      <p:grpSp>
        <p:nvGrpSpPr>
          <p:cNvPr id="2" name="Groeperen 1"/>
          <p:cNvGrpSpPr/>
          <p:nvPr/>
        </p:nvGrpSpPr>
        <p:grpSpPr>
          <a:xfrm>
            <a:off x="2790297" y="1779264"/>
            <a:ext cx="5660923" cy="1748757"/>
            <a:chOff x="2790297" y="1779264"/>
            <a:chExt cx="5660923" cy="1748757"/>
          </a:xfrm>
        </p:grpSpPr>
        <p:sp>
          <p:nvSpPr>
            <p:cNvPr id="7" name="Rectangle 4"/>
            <p:cNvSpPr/>
            <p:nvPr/>
          </p:nvSpPr>
          <p:spPr>
            <a:xfrm>
              <a:off x="4757653" y="3251022"/>
              <a:ext cx="173459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b="1" baseline="0" dirty="0">
                  <a:latin typeface="Verdana" charset="0"/>
                  <a:ea typeface="Verdana" charset="0"/>
                  <a:cs typeface="Verdana" charset="0"/>
                </a:rPr>
                <a:t>iPSC colonies</a:t>
              </a:r>
            </a:p>
          </p:txBody>
        </p:sp>
        <p:sp>
          <p:nvSpPr>
            <p:cNvPr id="10" name="Rectangle 4"/>
            <p:cNvSpPr/>
            <p:nvPr/>
          </p:nvSpPr>
          <p:spPr>
            <a:xfrm>
              <a:off x="6708268" y="3251022"/>
              <a:ext cx="173459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b="1" baseline="0" dirty="0">
                  <a:solidFill>
                    <a:srgbClr val="0432FF"/>
                  </a:solidFill>
                  <a:latin typeface="Verdana" charset="0"/>
                  <a:ea typeface="Verdana" charset="0"/>
                  <a:cs typeface="Verdana" charset="0"/>
                </a:rPr>
                <a:t>DAPI</a:t>
              </a:r>
              <a:r>
                <a:rPr lang="en-GB" sz="1200" b="1" baseline="0" dirty="0">
                  <a:latin typeface="Verdana" charset="0"/>
                  <a:ea typeface="Verdana" charset="0"/>
                  <a:cs typeface="Verdana" charset="0"/>
                </a:rPr>
                <a:t> - </a:t>
              </a:r>
              <a:r>
                <a:rPr lang="en-GB" sz="1200" b="1" baseline="0" dirty="0">
                  <a:solidFill>
                    <a:srgbClr val="FF40FF"/>
                  </a:solidFill>
                  <a:latin typeface="Verdana" charset="0"/>
                  <a:ea typeface="Verdana" charset="0"/>
                  <a:cs typeface="Verdana" charset="0"/>
                </a:rPr>
                <a:t>DPPA4</a:t>
              </a:r>
            </a:p>
          </p:txBody>
        </p:sp>
        <p:sp>
          <p:nvSpPr>
            <p:cNvPr id="11" name="Pijl links 10"/>
            <p:cNvSpPr/>
            <p:nvPr/>
          </p:nvSpPr>
          <p:spPr>
            <a:xfrm>
              <a:off x="3195758" y="2368498"/>
              <a:ext cx="923671" cy="235746"/>
            </a:xfrm>
            <a:prstGeom prst="rightArrow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Rectangle 4"/>
            <p:cNvSpPr/>
            <p:nvPr/>
          </p:nvSpPr>
          <p:spPr>
            <a:xfrm>
              <a:off x="2790297" y="2023042"/>
              <a:ext cx="173459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baseline="0" dirty="0">
                  <a:latin typeface="Verdana" charset="0"/>
                  <a:ea typeface="Verdana" charset="0"/>
                  <a:cs typeface="Verdana" charset="0"/>
                </a:rPr>
                <a:t>MEF isolation</a:t>
              </a:r>
            </a:p>
          </p:txBody>
        </p:sp>
        <p:sp>
          <p:nvSpPr>
            <p:cNvPr id="13" name="Rectangle 4"/>
            <p:cNvSpPr/>
            <p:nvPr/>
          </p:nvSpPr>
          <p:spPr>
            <a:xfrm>
              <a:off x="2790297" y="2715662"/>
              <a:ext cx="1734591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000" baseline="0" dirty="0">
                  <a:latin typeface="Verdana" charset="0"/>
                  <a:ea typeface="Verdana" charset="0"/>
                  <a:cs typeface="Verdana" charset="0"/>
                </a:rPr>
                <a:t>Sox2, Oct4, Klf4</a:t>
              </a:r>
            </a:p>
          </p:txBody>
        </p:sp>
        <p:pic>
          <p:nvPicPr>
            <p:cNvPr id="8" name="Afbeelding 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44027" y="1779264"/>
              <a:ext cx="1737360" cy="1395984"/>
            </a:xfrm>
            <a:prstGeom prst="rect">
              <a:avLst/>
            </a:prstGeom>
          </p:spPr>
        </p:pic>
        <p:pic>
          <p:nvPicPr>
            <p:cNvPr id="25" name="Afbeelding 2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26052" y="1791139"/>
              <a:ext cx="1725168" cy="1395984"/>
            </a:xfrm>
            <a:prstGeom prst="rect">
              <a:avLst/>
            </a:prstGeom>
          </p:spPr>
        </p:pic>
      </p:grpSp>
      <p:grpSp>
        <p:nvGrpSpPr>
          <p:cNvPr id="18" name="Groeperen 17"/>
          <p:cNvGrpSpPr/>
          <p:nvPr/>
        </p:nvGrpSpPr>
        <p:grpSpPr>
          <a:xfrm>
            <a:off x="194205" y="3528021"/>
            <a:ext cx="8328956" cy="2797279"/>
            <a:chOff x="251520" y="3501008"/>
            <a:chExt cx="8328956" cy="2797279"/>
          </a:xfrm>
        </p:grpSpPr>
        <p:sp>
          <p:nvSpPr>
            <p:cNvPr id="14" name="Pijl links 13"/>
            <p:cNvSpPr/>
            <p:nvPr/>
          </p:nvSpPr>
          <p:spPr>
            <a:xfrm rot="5400000">
              <a:off x="6289832" y="3775429"/>
              <a:ext cx="784587" cy="235746"/>
            </a:xfrm>
            <a:prstGeom prst="rightArrow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Rectangle 4"/>
            <p:cNvSpPr/>
            <p:nvPr/>
          </p:nvSpPr>
          <p:spPr>
            <a:xfrm>
              <a:off x="4959302" y="3736084"/>
              <a:ext cx="1734591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baseline="0" dirty="0">
                  <a:latin typeface="Verdana" charset="0"/>
                  <a:ea typeface="Verdana" charset="0"/>
                  <a:cs typeface="Verdana" charset="0"/>
                </a:rPr>
                <a:t>microglia differentiation</a:t>
              </a:r>
            </a:p>
          </p:txBody>
        </p:sp>
        <p:sp>
          <p:nvSpPr>
            <p:cNvPr id="16" name="Rectangle 4"/>
            <p:cNvSpPr/>
            <p:nvPr/>
          </p:nvSpPr>
          <p:spPr>
            <a:xfrm>
              <a:off x="4620036" y="5988546"/>
              <a:ext cx="214522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b="1" baseline="0" dirty="0">
                  <a:solidFill>
                    <a:srgbClr val="0432FF"/>
                  </a:solidFill>
                  <a:latin typeface="Verdana" charset="0"/>
                  <a:ea typeface="Verdana" charset="0"/>
                  <a:cs typeface="Verdana" charset="0"/>
                </a:rPr>
                <a:t>astrocytes</a:t>
              </a:r>
              <a:r>
                <a:rPr lang="en-GB" sz="1200" b="1" baseline="0" dirty="0">
                  <a:latin typeface="Verdana" charset="0"/>
                  <a:ea typeface="Verdana" charset="0"/>
                  <a:cs typeface="Verdana" charset="0"/>
                </a:rPr>
                <a:t> - </a:t>
              </a:r>
              <a:r>
                <a:rPr lang="en-GB" sz="1200" b="1" baseline="0" dirty="0">
                  <a:solidFill>
                    <a:srgbClr val="00B050"/>
                  </a:solidFill>
                  <a:latin typeface="Verdana" charset="0"/>
                  <a:ea typeface="Verdana" charset="0"/>
                  <a:cs typeface="Verdana" charset="0"/>
                </a:rPr>
                <a:t>microglia</a:t>
              </a:r>
            </a:p>
          </p:txBody>
        </p:sp>
        <p:sp>
          <p:nvSpPr>
            <p:cNvPr id="22" name="TextBox 36">
              <a:extLst>
                <a:ext uri="{FF2B5EF4-FFF2-40B4-BE49-F238E27FC236}">
                  <a16:creationId xmlns:a16="http://schemas.microsoft.com/office/drawing/2014/main" xmlns="" id="{986A32D4-52BE-D442-A10B-7AF938BB405E}"/>
                </a:ext>
              </a:extLst>
            </p:cNvPr>
            <p:cNvSpPr txBox="1"/>
            <p:nvPr/>
          </p:nvSpPr>
          <p:spPr>
            <a:xfrm>
              <a:off x="7019900" y="6021288"/>
              <a:ext cx="156057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baseline="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CD 45</a:t>
              </a:r>
            </a:p>
          </p:txBody>
        </p:sp>
        <p:sp>
          <p:nvSpPr>
            <p:cNvPr id="23" name="TextBox 37">
              <a:extLst>
                <a:ext uri="{FF2B5EF4-FFF2-40B4-BE49-F238E27FC236}">
                  <a16:creationId xmlns:a16="http://schemas.microsoft.com/office/drawing/2014/main" xmlns="" id="{DF4073D8-45D4-5D4F-A9B3-BBE4B41E8A82}"/>
                </a:ext>
              </a:extLst>
            </p:cNvPr>
            <p:cNvSpPr txBox="1"/>
            <p:nvPr/>
          </p:nvSpPr>
          <p:spPr>
            <a:xfrm>
              <a:off x="6698976" y="4563859"/>
              <a:ext cx="369332" cy="1394821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GB" sz="1200" b="1" baseline="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eGFP</a:t>
              </a:r>
            </a:p>
          </p:txBody>
        </p:sp>
        <p:sp>
          <p:nvSpPr>
            <p:cNvPr id="24" name="Rectangle 4"/>
            <p:cNvSpPr/>
            <p:nvPr/>
          </p:nvSpPr>
          <p:spPr>
            <a:xfrm>
              <a:off x="251520" y="4725144"/>
              <a:ext cx="4067944" cy="10833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GB" sz="1400" baseline="0" dirty="0">
                  <a:solidFill>
                    <a:srgbClr val="002060"/>
                  </a:solidFill>
                  <a:latin typeface="Verdana" charset="0"/>
                  <a:ea typeface="Verdana" charset="0"/>
                  <a:cs typeface="Verdana" charset="0"/>
                </a:rPr>
                <a:t>differentiation of eGFP</a:t>
              </a:r>
              <a:r>
                <a:rPr lang="en-GB" sz="1400" baseline="30000" dirty="0">
                  <a:solidFill>
                    <a:srgbClr val="002060"/>
                  </a:solidFill>
                  <a:latin typeface="Verdana" charset="0"/>
                  <a:ea typeface="Verdana" charset="0"/>
                  <a:cs typeface="Verdana" charset="0"/>
                </a:rPr>
                <a:t>+</a:t>
              </a:r>
              <a:r>
                <a:rPr lang="en-GB" sz="1400" baseline="0" dirty="0">
                  <a:solidFill>
                    <a:srgbClr val="002060"/>
                  </a:solidFill>
                  <a:latin typeface="Verdana" charset="0"/>
                  <a:ea typeface="Verdana" charset="0"/>
                  <a:cs typeface="Verdana" charset="0"/>
                </a:rPr>
                <a:t>RFP</a:t>
              </a:r>
              <a:r>
                <a:rPr lang="en-GB" sz="1400" baseline="30000" dirty="0">
                  <a:solidFill>
                    <a:srgbClr val="002060"/>
                  </a:solidFill>
                  <a:latin typeface="Verdana" charset="0"/>
                  <a:ea typeface="Verdana" charset="0"/>
                  <a:cs typeface="Verdana" charset="0"/>
                </a:rPr>
                <a:t>-</a:t>
              </a:r>
              <a:r>
                <a:rPr lang="en-GB" sz="1400" baseline="0" dirty="0">
                  <a:solidFill>
                    <a:srgbClr val="002060"/>
                  </a:solidFill>
                  <a:latin typeface="Verdana" charset="0"/>
                  <a:ea typeface="Verdana" charset="0"/>
                  <a:cs typeface="Verdana" charset="0"/>
                </a:rPr>
                <a:t> microglia </a:t>
              </a:r>
              <a:endParaRPr lang="en-GB" sz="1400" baseline="0" dirty="0" smtClean="0">
                <a:solidFill>
                  <a:srgbClr val="002060"/>
                </a:solidFill>
                <a:latin typeface="Verdana" charset="0"/>
                <a:ea typeface="Verdana" charset="0"/>
                <a:cs typeface="Verdana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en-GB" sz="1400" baseline="0" dirty="0" smtClean="0">
                  <a:solidFill>
                    <a:srgbClr val="002060"/>
                  </a:solidFill>
                  <a:latin typeface="Verdana" charset="0"/>
                  <a:ea typeface="Verdana" charset="0"/>
                  <a:cs typeface="Verdana" charset="0"/>
                </a:rPr>
                <a:t>from </a:t>
              </a:r>
              <a:r>
                <a:rPr lang="en-GB" sz="1400" baseline="0" dirty="0">
                  <a:solidFill>
                    <a:srgbClr val="002060"/>
                  </a:solidFill>
                  <a:latin typeface="Verdana" charset="0"/>
                  <a:ea typeface="Verdana" charset="0"/>
                  <a:cs typeface="Verdana" charset="0"/>
                </a:rPr>
                <a:t>CX3CR1</a:t>
              </a:r>
              <a:r>
                <a:rPr lang="en-GB" sz="1400" baseline="30000" dirty="0">
                  <a:solidFill>
                    <a:srgbClr val="00B050"/>
                  </a:solidFill>
                  <a:latin typeface="Verdana" charset="0"/>
                  <a:ea typeface="Verdana" charset="0"/>
                  <a:cs typeface="Verdana" charset="0"/>
                </a:rPr>
                <a:t>eGFP</a:t>
              </a:r>
              <a:r>
                <a:rPr lang="en-GB" sz="1400" baseline="30000" dirty="0">
                  <a:solidFill>
                    <a:srgbClr val="002060"/>
                  </a:solidFill>
                  <a:latin typeface="Verdana" charset="0"/>
                  <a:ea typeface="Verdana" charset="0"/>
                  <a:cs typeface="Verdana" charset="0"/>
                </a:rPr>
                <a:t>/+</a:t>
              </a:r>
              <a:r>
                <a:rPr lang="en-GB" sz="1400" baseline="0" dirty="0">
                  <a:solidFill>
                    <a:srgbClr val="002060"/>
                  </a:solidFill>
                  <a:latin typeface="Verdana" charset="0"/>
                  <a:ea typeface="Verdana" charset="0"/>
                  <a:cs typeface="Verdana" charset="0"/>
                </a:rPr>
                <a:t>CCR2</a:t>
              </a:r>
              <a:r>
                <a:rPr lang="en-GB" sz="1400" baseline="30000" dirty="0">
                  <a:solidFill>
                    <a:srgbClr val="FF0000"/>
                  </a:solidFill>
                  <a:latin typeface="Verdana" charset="0"/>
                  <a:ea typeface="Verdana" charset="0"/>
                  <a:cs typeface="Verdana" charset="0"/>
                </a:rPr>
                <a:t>RFP</a:t>
              </a:r>
              <a:r>
                <a:rPr lang="en-GB" sz="1400" baseline="30000" dirty="0">
                  <a:solidFill>
                    <a:srgbClr val="002060"/>
                  </a:solidFill>
                  <a:latin typeface="Verdana" charset="0"/>
                  <a:ea typeface="Verdana" charset="0"/>
                  <a:cs typeface="Verdana" charset="0"/>
                </a:rPr>
                <a:t>/+</a:t>
              </a:r>
              <a:r>
                <a:rPr lang="en-GB" sz="1400" baseline="0" dirty="0">
                  <a:solidFill>
                    <a:srgbClr val="002060"/>
                  </a:solidFill>
                  <a:latin typeface="Verdana" charset="0"/>
                  <a:ea typeface="Verdana" charset="0"/>
                  <a:cs typeface="Verdana" charset="0"/>
                </a:rPr>
                <a:t> iPSC </a:t>
              </a:r>
            </a:p>
            <a:p>
              <a:pPr algn="ctr">
                <a:lnSpc>
                  <a:spcPct val="120000"/>
                </a:lnSpc>
              </a:pPr>
              <a:r>
                <a:rPr lang="en-GB" sz="1400" baseline="0" dirty="0">
                  <a:solidFill>
                    <a:srgbClr val="002060"/>
                  </a:solidFill>
                  <a:latin typeface="Verdana" charset="0"/>
                  <a:ea typeface="Verdana" charset="0"/>
                  <a:cs typeface="Verdana" charset="0"/>
                </a:rPr>
                <a:t>in co-culture with astrocytes</a:t>
              </a:r>
            </a:p>
            <a:p>
              <a:pPr algn="ctr"/>
              <a:endParaRPr lang="en-GB" sz="1400" baseline="0" dirty="0">
                <a:solidFill>
                  <a:srgbClr val="002060"/>
                </a:solidFill>
                <a:latin typeface="Verdana" charset="0"/>
                <a:ea typeface="Verdana" charset="0"/>
                <a:cs typeface="Verdana" charset="0"/>
              </a:endParaRPr>
            </a:p>
          </p:txBody>
        </p:sp>
        <p:pic>
          <p:nvPicPr>
            <p:cNvPr id="26" name="Afbeelding 2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45390" y="4562696"/>
              <a:ext cx="1917192" cy="1395984"/>
            </a:xfrm>
            <a:prstGeom prst="rect">
              <a:avLst/>
            </a:prstGeom>
          </p:spPr>
        </p:pic>
        <p:pic>
          <p:nvPicPr>
            <p:cNvPr id="27" name="Afbeelding 26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56663" y="4506359"/>
              <a:ext cx="1560576" cy="15849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38674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0" y="188640"/>
            <a:ext cx="9149355" cy="497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altLang="nl-NL" sz="2000" b="1" baseline="0" dirty="0" smtClean="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rPr>
              <a:t>Acknowledgments</a:t>
            </a:r>
            <a:endParaRPr lang="en-GB" sz="2000" b="1" baseline="0" dirty="0">
              <a:solidFill>
                <a:srgbClr val="C00000"/>
              </a:solidFill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3934" y="1844824"/>
            <a:ext cx="5384814" cy="4032448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0" y="744962"/>
            <a:ext cx="9144000" cy="451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altLang="nl-NL" sz="1800" b="1" i="1" baseline="0" dirty="0" err="1">
                <a:solidFill>
                  <a:srgbClr val="800000"/>
                </a:solidFill>
                <a:latin typeface="Verdana" charset="0"/>
                <a:ea typeface="Verdana" charset="0"/>
                <a:cs typeface="Verdana" charset="0"/>
              </a:rPr>
              <a:t>n</a:t>
            </a:r>
            <a:r>
              <a:rPr lang="en-GB" altLang="nl-NL" sz="1800" b="1" i="1" baseline="0" dirty="0" err="1" smtClean="0">
                <a:solidFill>
                  <a:srgbClr val="800000"/>
                </a:solidFill>
                <a:latin typeface="Verdana" charset="0"/>
                <a:ea typeface="Verdana" charset="0"/>
                <a:cs typeface="Verdana" charset="0"/>
              </a:rPr>
              <a:t>euroinflammation</a:t>
            </a:r>
            <a:r>
              <a:rPr lang="en-GB" altLang="nl-NL" sz="1800" b="1" i="1" baseline="0" dirty="0" smtClean="0">
                <a:solidFill>
                  <a:srgbClr val="800000"/>
                </a:solidFill>
                <a:latin typeface="Verdana" charset="0"/>
                <a:ea typeface="Verdana" charset="0"/>
                <a:cs typeface="Verdana" charset="0"/>
              </a:rPr>
              <a:t>/regeneration group</a:t>
            </a:r>
            <a:endParaRPr lang="en-GB" altLang="nl-NL" sz="1800" b="1" i="1" baseline="0" dirty="0">
              <a:solidFill>
                <a:srgbClr val="800000"/>
              </a:solidFill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7" name="Rectangle 4"/>
          <p:cNvSpPr/>
          <p:nvPr/>
        </p:nvSpPr>
        <p:spPr>
          <a:xfrm>
            <a:off x="467544" y="2091333"/>
            <a:ext cx="406794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GB" sz="1400" b="1" baseline="0" dirty="0">
                <a:solidFill>
                  <a:srgbClr val="002060"/>
                </a:solidFill>
                <a:latin typeface="Verdana" charset="0"/>
                <a:ea typeface="Verdana" charset="0"/>
                <a:cs typeface="Verdana" charset="0"/>
              </a:rPr>
              <a:t>p</a:t>
            </a:r>
            <a:r>
              <a:rPr lang="en-GB" sz="1400" b="1" baseline="0" dirty="0" smtClean="0">
                <a:solidFill>
                  <a:srgbClr val="002060"/>
                </a:solidFill>
                <a:latin typeface="Verdana" charset="0"/>
                <a:ea typeface="Verdana" charset="0"/>
                <a:cs typeface="Verdana" charset="0"/>
              </a:rPr>
              <a:t>rof. </a:t>
            </a:r>
            <a:r>
              <a:rPr lang="en-GB" sz="1400" b="1" baseline="0" dirty="0" err="1" smtClean="0">
                <a:solidFill>
                  <a:srgbClr val="002060"/>
                </a:solidFill>
                <a:latin typeface="Verdana" charset="0"/>
                <a:ea typeface="Verdana" charset="0"/>
                <a:cs typeface="Verdana" charset="0"/>
              </a:rPr>
              <a:t>Zwi</a:t>
            </a:r>
            <a:r>
              <a:rPr lang="en-GB" sz="1400" b="1" baseline="0" dirty="0" smtClean="0">
                <a:solidFill>
                  <a:srgbClr val="002060"/>
                </a:solidFill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en-GB" sz="1400" b="1" baseline="0" dirty="0" err="1" smtClean="0">
                <a:solidFill>
                  <a:srgbClr val="002060"/>
                </a:solidFill>
                <a:latin typeface="Verdana" charset="0"/>
                <a:ea typeface="Verdana" charset="0"/>
                <a:cs typeface="Verdana" charset="0"/>
              </a:rPr>
              <a:t>Berneman</a:t>
            </a:r>
            <a:endParaRPr lang="en-GB" sz="1400" b="1" baseline="0" dirty="0" smtClean="0">
              <a:solidFill>
                <a:srgbClr val="002060"/>
              </a:solidFill>
              <a:latin typeface="Verdana" charset="0"/>
              <a:ea typeface="Verdana" charset="0"/>
              <a:cs typeface="Verdana" charset="0"/>
            </a:endParaRPr>
          </a:p>
          <a:p>
            <a:pPr>
              <a:lnSpc>
                <a:spcPct val="200000"/>
              </a:lnSpc>
            </a:pPr>
            <a:r>
              <a:rPr lang="en-GB" sz="1400" b="1" baseline="0" dirty="0">
                <a:solidFill>
                  <a:srgbClr val="002060"/>
                </a:solidFill>
                <a:latin typeface="Verdana" charset="0"/>
                <a:ea typeface="Verdana" charset="0"/>
                <a:cs typeface="Verdana" charset="0"/>
              </a:rPr>
              <a:t>p</a:t>
            </a:r>
            <a:r>
              <a:rPr lang="en-GB" sz="1400" b="1" baseline="0" dirty="0" smtClean="0">
                <a:solidFill>
                  <a:srgbClr val="002060"/>
                </a:solidFill>
                <a:latin typeface="Verdana" charset="0"/>
                <a:ea typeface="Verdana" charset="0"/>
                <a:cs typeface="Verdana" charset="0"/>
              </a:rPr>
              <a:t>rof. Peter Ponsaerts</a:t>
            </a:r>
          </a:p>
          <a:p>
            <a:pPr>
              <a:lnSpc>
                <a:spcPct val="200000"/>
              </a:lnSpc>
            </a:pPr>
            <a:r>
              <a:rPr lang="en-GB" sz="1400" b="1" baseline="0" dirty="0">
                <a:solidFill>
                  <a:srgbClr val="002060"/>
                </a:solidFill>
                <a:latin typeface="Verdana" charset="0"/>
                <a:ea typeface="Verdana" charset="0"/>
                <a:cs typeface="Verdana" charset="0"/>
              </a:rPr>
              <a:t>d</a:t>
            </a:r>
            <a:r>
              <a:rPr lang="en-GB" sz="1400" b="1" baseline="0" dirty="0" smtClean="0">
                <a:solidFill>
                  <a:srgbClr val="002060"/>
                </a:solidFill>
                <a:latin typeface="Verdana" charset="0"/>
                <a:ea typeface="Verdana" charset="0"/>
                <a:cs typeface="Verdana" charset="0"/>
              </a:rPr>
              <a:t>r. Debbie Le </a:t>
            </a:r>
            <a:r>
              <a:rPr lang="en-GB" sz="1400" b="1" baseline="0" dirty="0" err="1" smtClean="0">
                <a:solidFill>
                  <a:srgbClr val="002060"/>
                </a:solidFill>
                <a:latin typeface="Verdana" charset="0"/>
                <a:ea typeface="Verdana" charset="0"/>
                <a:cs typeface="Verdana" charset="0"/>
              </a:rPr>
              <a:t>Blon</a:t>
            </a:r>
            <a:endParaRPr lang="en-GB" sz="1400" b="1" baseline="0" dirty="0" smtClean="0">
              <a:solidFill>
                <a:srgbClr val="002060"/>
              </a:solidFill>
              <a:latin typeface="Verdana" charset="0"/>
              <a:ea typeface="Verdana" charset="0"/>
              <a:cs typeface="Verdana" charset="0"/>
            </a:endParaRPr>
          </a:p>
          <a:p>
            <a:pPr>
              <a:lnSpc>
                <a:spcPct val="200000"/>
              </a:lnSpc>
            </a:pPr>
            <a:r>
              <a:rPr lang="en-GB" sz="1400" b="1" baseline="0" dirty="0">
                <a:solidFill>
                  <a:srgbClr val="002060"/>
                </a:solidFill>
                <a:latin typeface="Verdana" charset="0"/>
                <a:ea typeface="Verdana" charset="0"/>
                <a:cs typeface="Verdana" charset="0"/>
              </a:rPr>
              <a:t>d</a:t>
            </a:r>
            <a:r>
              <a:rPr lang="en-GB" sz="1400" b="1" baseline="0" dirty="0" smtClean="0">
                <a:solidFill>
                  <a:srgbClr val="002060"/>
                </a:solidFill>
                <a:latin typeface="Verdana" charset="0"/>
                <a:ea typeface="Verdana" charset="0"/>
                <a:cs typeface="Verdana" charset="0"/>
              </a:rPr>
              <a:t>r. </a:t>
            </a:r>
            <a:r>
              <a:rPr lang="en-GB" sz="1400" b="1" baseline="0" dirty="0" err="1" smtClean="0">
                <a:solidFill>
                  <a:srgbClr val="002060"/>
                </a:solidFill>
                <a:latin typeface="Verdana" charset="0"/>
                <a:ea typeface="Verdana" charset="0"/>
                <a:cs typeface="Verdana" charset="0"/>
              </a:rPr>
              <a:t>Chloé</a:t>
            </a:r>
            <a:r>
              <a:rPr lang="en-GB" sz="1400" b="1" baseline="0" dirty="0" smtClean="0">
                <a:solidFill>
                  <a:srgbClr val="002060"/>
                </a:solidFill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en-GB" sz="1400" b="1" baseline="0" dirty="0" err="1" smtClean="0">
                <a:solidFill>
                  <a:srgbClr val="002060"/>
                </a:solidFill>
                <a:latin typeface="Verdana" charset="0"/>
                <a:ea typeface="Verdana" charset="0"/>
                <a:cs typeface="Verdana" charset="0"/>
              </a:rPr>
              <a:t>Hoornaert</a:t>
            </a:r>
            <a:endParaRPr lang="en-GB" sz="1400" b="1" baseline="0" dirty="0" smtClean="0">
              <a:solidFill>
                <a:srgbClr val="002060"/>
              </a:solidFill>
              <a:latin typeface="Verdana" charset="0"/>
              <a:ea typeface="Verdana" charset="0"/>
              <a:cs typeface="Verdana" charset="0"/>
            </a:endParaRPr>
          </a:p>
          <a:p>
            <a:pPr>
              <a:lnSpc>
                <a:spcPct val="200000"/>
              </a:lnSpc>
            </a:pPr>
            <a:r>
              <a:rPr lang="en-GB" sz="1400" b="1" baseline="0" dirty="0" smtClean="0">
                <a:solidFill>
                  <a:srgbClr val="002060"/>
                </a:solidFill>
                <a:latin typeface="Verdana" charset="0"/>
                <a:ea typeface="Verdana" charset="0"/>
                <a:cs typeface="Verdana" charset="0"/>
              </a:rPr>
              <a:t>Alessandra </a:t>
            </a:r>
            <a:r>
              <a:rPr lang="en-GB" sz="1400" b="1" baseline="0" dirty="0" err="1" smtClean="0">
                <a:solidFill>
                  <a:srgbClr val="002060"/>
                </a:solidFill>
                <a:latin typeface="Verdana" charset="0"/>
                <a:ea typeface="Verdana" charset="0"/>
                <a:cs typeface="Verdana" charset="0"/>
              </a:rPr>
              <a:t>Quarta</a:t>
            </a:r>
            <a:endParaRPr lang="en-GB" sz="1400" b="1" baseline="0" dirty="0" smtClean="0">
              <a:solidFill>
                <a:srgbClr val="002060"/>
              </a:solidFill>
              <a:latin typeface="Verdana" charset="0"/>
              <a:ea typeface="Verdana" charset="0"/>
              <a:cs typeface="Verdana" charset="0"/>
            </a:endParaRPr>
          </a:p>
          <a:p>
            <a:pPr>
              <a:lnSpc>
                <a:spcPct val="200000"/>
              </a:lnSpc>
            </a:pPr>
            <a:r>
              <a:rPr lang="en-GB" sz="1400" b="1" baseline="0" dirty="0" err="1" smtClean="0">
                <a:solidFill>
                  <a:srgbClr val="002060"/>
                </a:solidFill>
                <a:latin typeface="Verdana" charset="0"/>
                <a:ea typeface="Verdana" charset="0"/>
                <a:cs typeface="Verdana" charset="0"/>
              </a:rPr>
              <a:t>Evi</a:t>
            </a:r>
            <a:r>
              <a:rPr lang="en-GB" sz="1400" b="1" baseline="0" dirty="0" smtClean="0">
                <a:solidFill>
                  <a:srgbClr val="002060"/>
                </a:solidFill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en-GB" sz="1400" b="1" baseline="0" dirty="0" err="1" smtClean="0">
                <a:solidFill>
                  <a:srgbClr val="002060"/>
                </a:solidFill>
                <a:latin typeface="Verdana" charset="0"/>
                <a:ea typeface="Verdana" charset="0"/>
                <a:cs typeface="Verdana" charset="0"/>
              </a:rPr>
              <a:t>Luyckx</a:t>
            </a:r>
            <a:endParaRPr lang="en-GB" sz="1400" b="1" baseline="0" dirty="0" smtClean="0">
              <a:solidFill>
                <a:srgbClr val="002060"/>
              </a:solidFill>
              <a:latin typeface="Verdana" charset="0"/>
              <a:ea typeface="Verdana" charset="0"/>
              <a:cs typeface="Verdana" charset="0"/>
            </a:endParaRPr>
          </a:p>
          <a:p>
            <a:pPr>
              <a:lnSpc>
                <a:spcPct val="200000"/>
              </a:lnSpc>
            </a:pPr>
            <a:r>
              <a:rPr lang="en-GB" sz="1400" b="1" baseline="0" dirty="0" smtClean="0">
                <a:solidFill>
                  <a:srgbClr val="002060"/>
                </a:solidFill>
                <a:latin typeface="Verdana" charset="0"/>
                <a:ea typeface="Verdana" charset="0"/>
                <a:cs typeface="Verdana" charset="0"/>
              </a:rPr>
              <a:t>Elise Van </a:t>
            </a:r>
            <a:r>
              <a:rPr lang="en-GB" sz="1400" b="1" baseline="0" dirty="0" err="1" smtClean="0">
                <a:solidFill>
                  <a:srgbClr val="002060"/>
                </a:solidFill>
                <a:latin typeface="Verdana" charset="0"/>
                <a:ea typeface="Verdana" charset="0"/>
                <a:cs typeface="Verdana" charset="0"/>
              </a:rPr>
              <a:t>Breedam</a:t>
            </a:r>
            <a:endParaRPr lang="en-GB" sz="1400" b="1" baseline="0" dirty="0" smtClean="0">
              <a:solidFill>
                <a:srgbClr val="002060"/>
              </a:solidFill>
              <a:latin typeface="Verdana" charset="0"/>
              <a:ea typeface="Verdana" charset="0"/>
              <a:cs typeface="Verdana" charset="0"/>
            </a:endParaRPr>
          </a:p>
          <a:p>
            <a:pPr>
              <a:lnSpc>
                <a:spcPct val="200000"/>
              </a:lnSpc>
            </a:pPr>
            <a:r>
              <a:rPr lang="en-GB" sz="1400" b="1" baseline="0" dirty="0" err="1" smtClean="0">
                <a:solidFill>
                  <a:srgbClr val="002060"/>
                </a:solidFill>
                <a:latin typeface="Verdana" charset="0"/>
                <a:ea typeface="Verdana" charset="0"/>
                <a:cs typeface="Verdana" charset="0"/>
              </a:rPr>
              <a:t>Jasmijn</a:t>
            </a:r>
            <a:r>
              <a:rPr lang="en-GB" sz="1400" b="1" baseline="0" dirty="0" smtClean="0">
                <a:solidFill>
                  <a:srgbClr val="002060"/>
                </a:solidFill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en-GB" sz="1400" b="1" baseline="0" dirty="0" err="1" smtClean="0">
                <a:solidFill>
                  <a:srgbClr val="002060"/>
                </a:solidFill>
                <a:latin typeface="Verdana" charset="0"/>
                <a:ea typeface="Verdana" charset="0"/>
                <a:cs typeface="Verdana" charset="0"/>
              </a:rPr>
              <a:t>Daans</a:t>
            </a:r>
            <a:endParaRPr lang="en-GB" sz="1400" b="1" baseline="0" dirty="0">
              <a:solidFill>
                <a:srgbClr val="002060"/>
              </a:solidFill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617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_licht">
  <a:themeElements>
    <a:clrScheme name="">
      <a:dk1>
        <a:srgbClr val="000000"/>
      </a:dk1>
      <a:lt1>
        <a:srgbClr val="FFFFFF"/>
      </a:lt1>
      <a:dk2>
        <a:srgbClr val="003D62"/>
      </a:dk2>
      <a:lt2>
        <a:srgbClr val="DDDDDD"/>
      </a:lt2>
      <a:accent1>
        <a:srgbClr val="B6C4D8"/>
      </a:accent1>
      <a:accent2>
        <a:srgbClr val="003D62"/>
      </a:accent2>
      <a:accent3>
        <a:srgbClr val="FFFFFF"/>
      </a:accent3>
      <a:accent4>
        <a:srgbClr val="000000"/>
      </a:accent4>
      <a:accent5>
        <a:srgbClr val="D7DEE9"/>
      </a:accent5>
      <a:accent6>
        <a:srgbClr val="003658"/>
      </a:accent6>
      <a:hlink>
        <a:srgbClr val="7E002F"/>
      </a:hlink>
      <a:folHlink>
        <a:srgbClr val="D9BDBD"/>
      </a:folHlink>
    </a:clrScheme>
    <a:fontScheme name="Office-thema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-25000">
            <a:ln>
              <a:noFill/>
            </a:ln>
            <a:solidFill>
              <a:srgbClr val="000000"/>
            </a:solidFill>
            <a:effectLst/>
            <a:latin typeface="Times New Roman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-25000">
            <a:ln>
              <a:noFill/>
            </a:ln>
            <a:solidFill>
              <a:srgbClr val="000000"/>
            </a:solidFill>
            <a:effectLst/>
            <a:latin typeface="Times New Roman" charset="0"/>
            <a:ea typeface="ＭＳ Ｐゴシック" charset="0"/>
          </a:defRPr>
        </a:defPPr>
      </a:lstStyle>
    </a:lnDef>
  </a:objectDefaults>
  <a:extraClrSchemeLst>
    <a:extraClrScheme>
      <a:clrScheme name="Office-them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them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8">
        <a:dk1>
          <a:srgbClr val="003D62"/>
        </a:dk1>
        <a:lt1>
          <a:srgbClr val="FFFFFF"/>
        </a:lt1>
        <a:dk2>
          <a:srgbClr val="003D62"/>
        </a:dk2>
        <a:lt2>
          <a:srgbClr val="DDDDDD"/>
        </a:lt2>
        <a:accent1>
          <a:srgbClr val="B6C4D8"/>
        </a:accent1>
        <a:accent2>
          <a:srgbClr val="003D62"/>
        </a:accent2>
        <a:accent3>
          <a:srgbClr val="FFFFFF"/>
        </a:accent3>
        <a:accent4>
          <a:srgbClr val="003353"/>
        </a:accent4>
        <a:accent5>
          <a:srgbClr val="D7DEE9"/>
        </a:accent5>
        <a:accent6>
          <a:srgbClr val="003658"/>
        </a:accent6>
        <a:hlink>
          <a:srgbClr val="7E002F"/>
        </a:hlink>
        <a:folHlink>
          <a:srgbClr val="D9BDB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ppt_licht.pot</Template>
  <TotalTime>565</TotalTime>
  <Words>260</Words>
  <Application>Microsoft Macintosh PowerPoint</Application>
  <PresentationFormat>Diavoorstelling (4:3)</PresentationFormat>
  <Paragraphs>54</Paragraphs>
  <Slides>6</Slides>
  <Notes>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1" baseType="lpstr">
      <vt:lpstr>Arial Narrow</vt:lpstr>
      <vt:lpstr>ＭＳ Ｐゴシック</vt:lpstr>
      <vt:lpstr>Times New Roman</vt:lpstr>
      <vt:lpstr>Verdana</vt:lpstr>
      <vt:lpstr>ppt_licht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subject>none</dc:subject>
  <dc:creator>Peter Ponsaerts</dc:creator>
  <cp:lastModifiedBy>Peter Ponsaerts</cp:lastModifiedBy>
  <cp:revision>57</cp:revision>
  <cp:lastPrinted>2002-08-19T07:41:52Z</cp:lastPrinted>
  <dcterms:created xsi:type="dcterms:W3CDTF">2016-02-01T07:11:58Z</dcterms:created>
  <dcterms:modified xsi:type="dcterms:W3CDTF">2018-02-28T07:28:10Z</dcterms:modified>
</cp:coreProperties>
</file>