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4" r:id="rId3"/>
    <p:sldId id="285" r:id="rId4"/>
    <p:sldId id="286" r:id="rId5"/>
    <p:sldId id="288" r:id="rId6"/>
    <p:sldId id="287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49"/>
    <a:srgbClr val="DF1C07"/>
    <a:srgbClr val="F82A14"/>
    <a:srgbClr val="00863D"/>
    <a:srgbClr val="007635"/>
    <a:srgbClr val="304C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94707" autoAdjust="0"/>
  </p:normalViewPr>
  <p:slideViewPr>
    <p:cSldViewPr>
      <p:cViewPr varScale="1">
        <p:scale>
          <a:sx n="148" d="100"/>
          <a:sy n="148" d="100"/>
        </p:scale>
        <p:origin x="-564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A365D-F920-4E81-82F7-2121BC9F60FE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C7B08-0D87-421A-A270-464C20138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4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885950"/>
            <a:ext cx="7772400" cy="1102519"/>
          </a:xfrm>
        </p:spPr>
        <p:txBody>
          <a:bodyPr>
            <a:noAutofit/>
          </a:bodyPr>
          <a:lstStyle/>
          <a:p>
            <a:r>
              <a:rPr lang="en-GB" sz="26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PIRAC Nitriding of a NiTi Shape Memory Alloy: Augmentation of Degradation Resistance</a:t>
            </a:r>
            <a:endParaRPr lang="en-US" sz="2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sz="1400" b="1" dirty="0" smtClean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  <a:p>
            <a:endParaRPr lang="en-GB" sz="1400" b="1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  <a:p>
            <a:r>
              <a:rPr lang="en-GB" sz="15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Matthias Debono</a:t>
            </a:r>
          </a:p>
          <a:p>
            <a:endParaRPr lang="en-GB" sz="1400" b="1" dirty="0" smtClean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endParaRPr lang="en-GB" sz="14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Supervised by Dr Ing. Glenn Cassar</a:t>
            </a:r>
          </a:p>
          <a:p>
            <a:r>
              <a:rPr lang="en-GB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Co-supervisor Dr Ing. Joseph Buhagiar</a:t>
            </a:r>
            <a:endParaRPr lang="en-US" sz="1200" b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695700" y="133350"/>
            <a:ext cx="1752600" cy="1402663"/>
            <a:chOff x="3695700" y="133350"/>
            <a:chExt cx="1752600" cy="1402663"/>
          </a:xfrm>
        </p:grpSpPr>
        <p:pic>
          <p:nvPicPr>
            <p:cNvPr id="1028" name="Picture 4" descr="http://www.um.edu.mt/projects/mhgp/images/uom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981"/>
            <a:stretch/>
          </p:blipFill>
          <p:spPr bwMode="auto">
            <a:xfrm>
              <a:off x="3695700" y="1143000"/>
              <a:ext cx="1752600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http://www.um.edu.mt/projects/mhgp/images/uom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15" r="32065" b="28019"/>
            <a:stretch/>
          </p:blipFill>
          <p:spPr bwMode="auto">
            <a:xfrm>
              <a:off x="4202906" y="133350"/>
              <a:ext cx="738187" cy="1009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2968379" y="4471798"/>
            <a:ext cx="3207241" cy="595354"/>
            <a:chOff x="2667000" y="4365872"/>
            <a:chExt cx="3207241" cy="595354"/>
          </a:xfrm>
        </p:grpSpPr>
        <p:grpSp>
          <p:nvGrpSpPr>
            <p:cNvPr id="9" name="Group 8"/>
            <p:cNvGrpSpPr/>
            <p:nvPr/>
          </p:nvGrpSpPr>
          <p:grpSpPr>
            <a:xfrm>
              <a:off x="3269758" y="4365872"/>
              <a:ext cx="2604483" cy="595354"/>
              <a:chOff x="3250302" y="4365872"/>
              <a:chExt cx="2604483" cy="595354"/>
            </a:xfrm>
          </p:grpSpPr>
          <p:pic>
            <p:nvPicPr>
              <p:cNvPr id="2052" name="Picture 4" descr="Image result for esf logo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0302" y="4405265"/>
                <a:ext cx="533400" cy="5559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4" name="Picture 6" descr="Image result for malta fla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07702" y="4405265"/>
                <a:ext cx="547083" cy="3637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707502" y="4365872"/>
                <a:ext cx="1676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research work disclosed in this publication is partially funded by the ENDEAVOUR Scholarships Scheme. “The scholarship is part-financed by the European Union – European Social Fund”</a:t>
                </a:r>
                <a:endParaRPr 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056" name="Picture 8" descr="Image result for endeavour malta logo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4396192"/>
              <a:ext cx="533400" cy="380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7315200" y="4693089"/>
            <a:ext cx="1671335" cy="314327"/>
            <a:chOff x="4202906" y="1657348"/>
            <a:chExt cx="1671335" cy="314327"/>
          </a:xfrm>
        </p:grpSpPr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349" y="1657348"/>
              <a:ext cx="110989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2906" y="1657350"/>
              <a:ext cx="471289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761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Background</a:t>
            </a:r>
            <a:endParaRPr lang="en-GB" sz="3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36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Applications: </a:t>
            </a:r>
            <a:r>
              <a:rPr lang="en-GB" sz="3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Cardiovascular stents, orthodontic braces, </a:t>
            </a:r>
          </a:p>
          <a:p>
            <a:pPr marL="0" indent="0">
              <a:buNone/>
            </a:pPr>
            <a:r>
              <a:rPr lang="en-GB" sz="3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minimally invasive surgical devices, Simon’s </a:t>
            </a:r>
            <a:r>
              <a:rPr lang="en-GB" sz="3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filter</a:t>
            </a:r>
            <a:endParaRPr lang="en-GB" sz="3600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>
              <a:lnSpc>
                <a:spcPct val="220000"/>
              </a:lnSpc>
            </a:pPr>
            <a:r>
              <a:rPr lang="en-GB" sz="36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Advantages</a:t>
            </a:r>
          </a:p>
          <a:p>
            <a:pPr lvl="1">
              <a:lnSpc>
                <a:spcPct val="120000"/>
              </a:lnSpc>
            </a:pPr>
            <a:r>
              <a:rPr lang="en-GB" sz="34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Shape memory effect,</a:t>
            </a:r>
          </a:p>
          <a:p>
            <a:pPr lvl="1">
              <a:lnSpc>
                <a:spcPct val="120000"/>
              </a:lnSpc>
            </a:pPr>
            <a:r>
              <a:rPr lang="en-GB" sz="34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Superelasticity</a:t>
            </a:r>
            <a:endParaRPr lang="en-GB" sz="3400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>
              <a:lnSpc>
                <a:spcPct val="220000"/>
              </a:lnSpc>
            </a:pPr>
            <a:r>
              <a:rPr lang="en-GB" sz="36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Shortcomings</a:t>
            </a:r>
          </a:p>
          <a:p>
            <a:pPr lvl="1">
              <a:lnSpc>
                <a:spcPct val="120000"/>
              </a:lnSpc>
            </a:pPr>
            <a:r>
              <a:rPr lang="en-GB" sz="34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High nickel content,</a:t>
            </a:r>
          </a:p>
          <a:p>
            <a:pPr lvl="1">
              <a:lnSpc>
                <a:spcPct val="120000"/>
              </a:lnSpc>
            </a:pPr>
            <a:r>
              <a:rPr lang="en-GB" sz="34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Poor local corrosion resistance in chloride-containing environments,</a:t>
            </a:r>
          </a:p>
          <a:p>
            <a:pPr lvl="1">
              <a:lnSpc>
                <a:spcPct val="120000"/>
              </a:lnSpc>
            </a:pPr>
            <a:r>
              <a:rPr lang="en-GB" sz="34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Healing of the passive film is a slow and difficult process</a:t>
            </a:r>
            <a:endParaRPr lang="en-US" sz="3400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lvl="1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31779" y="1242060"/>
            <a:ext cx="2607421" cy="2080160"/>
            <a:chOff x="6493621" y="1325028"/>
            <a:chExt cx="2607421" cy="2080160"/>
          </a:xfrm>
        </p:grpSpPr>
        <p:sp>
          <p:nvSpPr>
            <p:cNvPr id="6" name="TextBox 5"/>
            <p:cNvSpPr txBox="1"/>
            <p:nvPr/>
          </p:nvSpPr>
          <p:spPr>
            <a:xfrm>
              <a:off x="6493621" y="2943523"/>
              <a:ext cx="26074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ea typeface="Segoe UI Black" panose="020B0A02040204020203" pitchFamily="34" charset="0"/>
                  <a:cs typeface="Arial" panose="020B0604020202020204" pitchFamily="34" charset="0"/>
                </a:rPr>
                <a:t>Figure 1: </a:t>
              </a:r>
              <a:r>
                <a:rPr lang="it-IT" sz="1200" dirty="0" smtClean="0">
                  <a:latin typeface="Arial" panose="020B0604020202020204" pitchFamily="34" charset="0"/>
                  <a:ea typeface="Segoe UI Black" panose="020B0A02040204020203" pitchFamily="34" charset="0"/>
                  <a:cs typeface="Arial" panose="020B0604020202020204" pitchFamily="34" charset="0"/>
                </a:rPr>
                <a:t>Self-Expanding Nitinol Stent System [1]</a:t>
              </a:r>
              <a:endParaRPr lang="it-IT" sz="12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8" name="Picture 4" descr="Image result for nitinol sten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621" y="1325028"/>
              <a:ext cx="2536825" cy="1618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0" y="4903112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[1] 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Rontis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Medical, "Zeus SX,"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Rontis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 Medical, [Online]. Available: http://rontismedical.com/zeus-sx/. [Accessed 4 March 2018].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29480" y="3952302"/>
            <a:ext cx="1066800" cy="762684"/>
            <a:chOff x="7715250" y="4248150"/>
            <a:chExt cx="1066800" cy="762684"/>
          </a:xfrm>
        </p:grpSpPr>
        <p:grpSp>
          <p:nvGrpSpPr>
            <p:cNvPr id="11" name="Group 10"/>
            <p:cNvGrpSpPr/>
            <p:nvPr/>
          </p:nvGrpSpPr>
          <p:grpSpPr>
            <a:xfrm>
              <a:off x="7924800" y="4248150"/>
              <a:ext cx="647700" cy="518375"/>
              <a:chOff x="3695700" y="133350"/>
              <a:chExt cx="1752600" cy="1402663"/>
            </a:xfrm>
          </p:grpSpPr>
          <p:pic>
            <p:nvPicPr>
              <p:cNvPr id="12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981"/>
              <a:stretch/>
            </p:blipFill>
            <p:spPr bwMode="auto">
              <a:xfrm>
                <a:off x="3695700" y="1143000"/>
                <a:ext cx="1752600" cy="393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15" r="32065" b="28019"/>
              <a:stretch/>
            </p:blipFill>
            <p:spPr bwMode="auto">
              <a:xfrm>
                <a:off x="4202906" y="133350"/>
                <a:ext cx="738187" cy="1009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7715250" y="4810202"/>
              <a:ext cx="1066800" cy="200632"/>
              <a:chOff x="4202906" y="1657348"/>
              <a:chExt cx="1671335" cy="314327"/>
            </a:xfrm>
          </p:grpSpPr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4349" y="1657348"/>
                <a:ext cx="1109892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0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2906" y="1657350"/>
                <a:ext cx="471289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5" name="TextBox 4"/>
          <p:cNvSpPr txBox="1"/>
          <p:nvPr/>
        </p:nvSpPr>
        <p:spPr>
          <a:xfrm>
            <a:off x="7829480" y="471844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1/4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78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Solution by Surface Engineering</a:t>
            </a:r>
            <a:endParaRPr lang="en-GB" sz="3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19400" y="1123950"/>
            <a:ext cx="3352800" cy="2029599"/>
            <a:chOff x="2819400" y="1123950"/>
            <a:chExt cx="3352800" cy="2029599"/>
          </a:xfrm>
        </p:grpSpPr>
        <p:grpSp>
          <p:nvGrpSpPr>
            <p:cNvPr id="7" name="Group 6"/>
            <p:cNvGrpSpPr/>
            <p:nvPr/>
          </p:nvGrpSpPr>
          <p:grpSpPr>
            <a:xfrm>
              <a:off x="2819400" y="1123950"/>
              <a:ext cx="3352800" cy="2029599"/>
              <a:chOff x="2895601" y="2647950"/>
              <a:chExt cx="3352800" cy="2029599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157" t="18006" r="18975" b="50734"/>
              <a:stretch/>
            </p:blipFill>
            <p:spPr bwMode="auto">
              <a:xfrm>
                <a:off x="3298507" y="2647950"/>
                <a:ext cx="2546985" cy="166687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895601" y="4400550"/>
                <a:ext cx="3352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ea typeface="Segoe UI Black" panose="020B0A02040204020203" pitchFamily="34" charset="0"/>
                    <a:cs typeface="Arial" panose="020B0604020202020204" pitchFamily="34" charset="0"/>
                  </a:rPr>
                  <a:t>Figure 2: A typical PIRAC nitriding setup [2]</a:t>
                </a:r>
                <a:endParaRPr lang="en-US" sz="1200" dirty="0">
                  <a:latin typeface="Arial" panose="020B0604020202020204" pitchFamily="34" charset="0"/>
                  <a:ea typeface="Segoe UI Black" panose="020B0A02040204020203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3886200" y="1720850"/>
              <a:ext cx="1219199" cy="3937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NiTi</a:t>
              </a:r>
              <a:endParaRPr lang="en-US" b="1" dirty="0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478155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Bonello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J. A.-B. Wilson, J.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Housden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, E. Y. Gutmanas, I. Gotman, A. Matthews, A. Leyland and G. Cassar, "Evaluating the effects of PIRAC nitrogen-diffusion treatments on the mechanical performance of Ti-6Al-4V alloy," Materials Science and Engineering A, vol. 619, pp. 300-311, 2014. </a:t>
            </a:r>
          </a:p>
          <a:p>
            <a:pPr algn="just"/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" y="3195404"/>
            <a:ext cx="8534400" cy="1567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Nickel-free outermost TiN layer,</a:t>
            </a:r>
          </a:p>
          <a:p>
            <a:pPr marL="285750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Hard and strongly adherent surface coating,</a:t>
            </a:r>
            <a:endParaRPr lang="en-US" sz="1600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Enhanced wear and corrosion resistance,</a:t>
            </a:r>
          </a:p>
          <a:p>
            <a:pPr marL="285750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Not a line-of-sight process; excellent for complex biomedical devices,</a:t>
            </a:r>
          </a:p>
          <a:p>
            <a:pPr marL="285750" indent="-285750" algn="just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Minimal capital cost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7829480" y="3952302"/>
            <a:ext cx="1066800" cy="762684"/>
            <a:chOff x="7715250" y="4248150"/>
            <a:chExt cx="1066800" cy="762684"/>
          </a:xfrm>
        </p:grpSpPr>
        <p:grpSp>
          <p:nvGrpSpPr>
            <p:cNvPr id="24" name="Group 23"/>
            <p:cNvGrpSpPr/>
            <p:nvPr/>
          </p:nvGrpSpPr>
          <p:grpSpPr>
            <a:xfrm>
              <a:off x="7924800" y="4248150"/>
              <a:ext cx="647700" cy="518375"/>
              <a:chOff x="3695700" y="133350"/>
              <a:chExt cx="1752600" cy="1402663"/>
            </a:xfrm>
          </p:grpSpPr>
          <p:pic>
            <p:nvPicPr>
              <p:cNvPr id="28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981"/>
              <a:stretch/>
            </p:blipFill>
            <p:spPr bwMode="auto">
              <a:xfrm>
                <a:off x="3695700" y="1143000"/>
                <a:ext cx="1752600" cy="393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15" r="32065" b="28019"/>
              <a:stretch/>
            </p:blipFill>
            <p:spPr bwMode="auto">
              <a:xfrm>
                <a:off x="4202906" y="133350"/>
                <a:ext cx="738187" cy="1009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7715250" y="4810202"/>
              <a:ext cx="1066800" cy="200632"/>
              <a:chOff x="4202906" y="1657348"/>
              <a:chExt cx="1671335" cy="314327"/>
            </a:xfrm>
          </p:grpSpPr>
          <p:pic>
            <p:nvPicPr>
              <p:cNvPr id="26" name="Picture 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4349" y="1657348"/>
                <a:ext cx="1109892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0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2906" y="1657350"/>
                <a:ext cx="471289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0" name="TextBox 29"/>
          <p:cNvSpPr txBox="1"/>
          <p:nvPr/>
        </p:nvSpPr>
        <p:spPr>
          <a:xfrm>
            <a:off x="7829480" y="471844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2/4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17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Research Contributions</a:t>
            </a:r>
            <a:endParaRPr lang="en-GB" sz="3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1150"/>
            <a:ext cx="7848600" cy="31658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Augmentation of Corrosion Behaviour 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Electrochemical Impedance Spectroscopy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Potentiodynamic Testing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Crevice Corrosion Testing</a:t>
            </a:r>
          </a:p>
          <a:p>
            <a:pPr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Effects on Mechanical Behaviour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Superelasticity Compatibility</a:t>
            </a:r>
            <a:endParaRPr lang="en-GB" sz="1600" dirty="0" smtClean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GB" sz="1600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Micro-hardness Testing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27426" y="1054100"/>
            <a:ext cx="5319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Assessment of PIRAC Nitrided Nitinol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829480" y="3952302"/>
            <a:ext cx="1066800" cy="762684"/>
            <a:chOff x="7715250" y="4248150"/>
            <a:chExt cx="1066800" cy="762684"/>
          </a:xfrm>
        </p:grpSpPr>
        <p:grpSp>
          <p:nvGrpSpPr>
            <p:cNvPr id="17" name="Group 16"/>
            <p:cNvGrpSpPr/>
            <p:nvPr/>
          </p:nvGrpSpPr>
          <p:grpSpPr>
            <a:xfrm>
              <a:off x="7924800" y="4248150"/>
              <a:ext cx="647700" cy="518375"/>
              <a:chOff x="3695700" y="133350"/>
              <a:chExt cx="1752600" cy="1402663"/>
            </a:xfrm>
          </p:grpSpPr>
          <p:pic>
            <p:nvPicPr>
              <p:cNvPr id="21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981"/>
              <a:stretch/>
            </p:blipFill>
            <p:spPr bwMode="auto">
              <a:xfrm>
                <a:off x="3695700" y="1143000"/>
                <a:ext cx="1752600" cy="393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15" r="32065" b="28019"/>
              <a:stretch/>
            </p:blipFill>
            <p:spPr bwMode="auto">
              <a:xfrm>
                <a:off x="4202906" y="133350"/>
                <a:ext cx="738187" cy="1009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7715250" y="4810202"/>
              <a:ext cx="1066800" cy="200632"/>
              <a:chOff x="4202906" y="1657348"/>
              <a:chExt cx="1671335" cy="314327"/>
            </a:xfrm>
          </p:grpSpPr>
          <p:pic>
            <p:nvPicPr>
              <p:cNvPr id="19" name="Picture 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4349" y="1657348"/>
                <a:ext cx="1109892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2906" y="1657350"/>
                <a:ext cx="471289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3" name="TextBox 22"/>
          <p:cNvSpPr txBox="1"/>
          <p:nvPr/>
        </p:nvSpPr>
        <p:spPr>
          <a:xfrm>
            <a:off x="7829480" y="471844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3/4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17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Participation in BIONECA</a:t>
            </a:r>
            <a:endParaRPr lang="en-GB" sz="3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Sharing of experiences and knowledge with participants working in similar fields;</a:t>
            </a:r>
          </a:p>
          <a:p>
            <a:pPr algn="just"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Offer my support in the development and advancement of biomaterials for the improvement of the quality of life of society;</a:t>
            </a:r>
          </a:p>
          <a:p>
            <a:pPr algn="just">
              <a:lnSpc>
                <a:spcPct val="150000"/>
              </a:lnSpc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Gain insight into current research, developments and innovations.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829480" y="3952302"/>
            <a:ext cx="1066800" cy="762684"/>
            <a:chOff x="7715250" y="4248150"/>
            <a:chExt cx="1066800" cy="762684"/>
          </a:xfrm>
        </p:grpSpPr>
        <p:grpSp>
          <p:nvGrpSpPr>
            <p:cNvPr id="17" name="Group 16"/>
            <p:cNvGrpSpPr/>
            <p:nvPr/>
          </p:nvGrpSpPr>
          <p:grpSpPr>
            <a:xfrm>
              <a:off x="7924800" y="4248150"/>
              <a:ext cx="647700" cy="518375"/>
              <a:chOff x="3695700" y="133350"/>
              <a:chExt cx="1752600" cy="1402663"/>
            </a:xfrm>
          </p:grpSpPr>
          <p:pic>
            <p:nvPicPr>
              <p:cNvPr id="21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1981"/>
              <a:stretch/>
            </p:blipFill>
            <p:spPr bwMode="auto">
              <a:xfrm>
                <a:off x="3695700" y="1143000"/>
                <a:ext cx="1752600" cy="393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4" descr="http://www.um.edu.mt/projects/mhgp/images/uom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15" r="32065" b="28019"/>
              <a:stretch/>
            </p:blipFill>
            <p:spPr bwMode="auto">
              <a:xfrm>
                <a:off x="4202906" y="133350"/>
                <a:ext cx="738187" cy="1009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7715250" y="4810202"/>
              <a:ext cx="1066800" cy="200632"/>
              <a:chOff x="4202906" y="1657348"/>
              <a:chExt cx="1671335" cy="314327"/>
            </a:xfrm>
          </p:grpSpPr>
          <p:pic>
            <p:nvPicPr>
              <p:cNvPr id="19" name="Picture 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4349" y="1657348"/>
                <a:ext cx="1109892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2906" y="1657350"/>
                <a:ext cx="471289" cy="31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3" name="TextBox 22"/>
          <p:cNvSpPr txBox="1"/>
          <p:nvPr/>
        </p:nvSpPr>
        <p:spPr>
          <a:xfrm>
            <a:off x="7829480" y="4718446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4/4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7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chemeClr val="tx1"/>
              </a:solidFill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3600" b="1" dirty="0" smtClean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endParaRPr lang="en-GB" sz="36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endParaRPr lang="en-GB" sz="3600" b="1" dirty="0" smtClean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endParaRPr lang="en-GB" sz="3600" b="1" dirty="0" smtClean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600" b="1" i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Thank </a:t>
            </a:r>
            <a:r>
              <a:rPr lang="en-GB" sz="3600" b="1" i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you for your kind attention.</a:t>
            </a:r>
            <a:endParaRPr lang="en-US" sz="3600" b="1" i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95700" y="133350"/>
            <a:ext cx="1752600" cy="1402663"/>
            <a:chOff x="3695700" y="133350"/>
            <a:chExt cx="1752600" cy="1402663"/>
          </a:xfrm>
        </p:grpSpPr>
        <p:pic>
          <p:nvPicPr>
            <p:cNvPr id="12" name="Picture 4" descr="http://www.um.edu.mt/projects/mhgp/images/uom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981"/>
            <a:stretch/>
          </p:blipFill>
          <p:spPr bwMode="auto">
            <a:xfrm>
              <a:off x="3695700" y="1143000"/>
              <a:ext cx="1752600" cy="393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://www.um.edu.mt/projects/mhgp/images/uom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15" r="32065" b="28019"/>
            <a:stretch/>
          </p:blipFill>
          <p:spPr bwMode="auto">
            <a:xfrm>
              <a:off x="4202906" y="133350"/>
              <a:ext cx="738187" cy="1009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7315200" y="4693089"/>
            <a:ext cx="1671335" cy="314327"/>
            <a:chOff x="4202906" y="1657348"/>
            <a:chExt cx="1671335" cy="314327"/>
          </a:xfrm>
        </p:grpSpPr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4349" y="1657348"/>
              <a:ext cx="110989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2906" y="1657350"/>
              <a:ext cx="471289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117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351</Words>
  <Application>Microsoft Office PowerPoint</Application>
  <PresentationFormat>On-screen Show (16:9)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PIRAC Nitriding of a NiTi Shape Memory Alloy: Augmentation of Degradation Resistance</vt:lpstr>
      <vt:lpstr>Background</vt:lpstr>
      <vt:lpstr>Solution by Surface Engineering</vt:lpstr>
      <vt:lpstr>Research Contributions</vt:lpstr>
      <vt:lpstr>Participation in BIONECA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Novel Coating Process for Alloy Steels</dc:title>
  <dc:creator>Matthias Debono</dc:creator>
  <cp:lastModifiedBy>Windows User</cp:lastModifiedBy>
  <cp:revision>549</cp:revision>
  <dcterms:created xsi:type="dcterms:W3CDTF">2006-08-16T00:00:00Z</dcterms:created>
  <dcterms:modified xsi:type="dcterms:W3CDTF">2018-03-21T09:51:53Z</dcterms:modified>
</cp:coreProperties>
</file>